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4"/>
  </p:notesMasterIdLst>
  <p:sldIdLst>
    <p:sldId id="265" r:id="rId2"/>
    <p:sldId id="266" r:id="rId3"/>
  </p:sldIdLst>
  <p:sldSz cx="9144000" cy="5143500" type="screen16x9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B8D"/>
    <a:srgbClr val="E34343"/>
    <a:srgbClr val="F1B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vijetli stil 1 - Isticanj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5109" autoAdjust="0"/>
  </p:normalViewPr>
  <p:slideViewPr>
    <p:cSldViewPr>
      <p:cViewPr varScale="1">
        <p:scale>
          <a:sx n="91" d="100"/>
          <a:sy n="91" d="100"/>
        </p:scale>
        <p:origin x="108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4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List1!$B$2</c:f>
              <c:numCache>
                <c:formatCode>0%</c:formatCode>
                <c:ptCount val="1"/>
                <c:pt idx="0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6-455E-BC8C-355DBE4A88F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Skup 2</c:v>
                </c:pt>
              </c:strCache>
            </c:strRef>
          </c:tx>
          <c:spPr>
            <a:solidFill>
              <a:srgbClr val="E3434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06396680474639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E6-455E-BC8C-355DBE4A8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List1!$C$2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6-455E-BC8C-355DBE4A8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9082656"/>
        <c:axId val="1648914816"/>
      </c:barChart>
      <c:catAx>
        <c:axId val="164908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8914816"/>
        <c:crosses val="autoZero"/>
        <c:auto val="1"/>
        <c:lblAlgn val="ctr"/>
        <c:lblOffset val="100"/>
        <c:noMultiLvlLbl val="0"/>
      </c:catAx>
      <c:valAx>
        <c:axId val="164891481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6490826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List1!$B$2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C-4442-9C1F-65CDC5BB6CD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Skup 2</c:v>
                </c:pt>
              </c:strCache>
            </c:strRef>
          </c:tx>
          <c:spPr>
            <a:solidFill>
              <a:srgbClr val="E343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List1!$C$2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C-4442-9C1F-65CDC5BB6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9082656"/>
        <c:axId val="1648914816"/>
      </c:barChart>
      <c:catAx>
        <c:axId val="164908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8914816"/>
        <c:crosses val="autoZero"/>
        <c:auto val="1"/>
        <c:lblAlgn val="ctr"/>
        <c:lblOffset val="100"/>
        <c:noMultiLvlLbl val="0"/>
      </c:catAx>
      <c:valAx>
        <c:axId val="164891481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6490826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List1!$B$2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C-4FE2-917B-1AFBFC62E97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Skup 2</c:v>
                </c:pt>
              </c:strCache>
            </c:strRef>
          </c:tx>
          <c:spPr>
            <a:solidFill>
              <a:srgbClr val="E3434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987644735509574E-3"/>
                  <c:y val="3.49854963679538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AAC-4FE2-917B-1AFBFC62E9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List1!$C$2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C-4FE2-917B-1AFBFC62E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9082656"/>
        <c:axId val="1648914816"/>
      </c:barChart>
      <c:catAx>
        <c:axId val="164908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8914816"/>
        <c:crosses val="autoZero"/>
        <c:auto val="1"/>
        <c:lblAlgn val="ctr"/>
        <c:lblOffset val="100"/>
        <c:noMultiLvlLbl val="0"/>
      </c:catAx>
      <c:valAx>
        <c:axId val="164891481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6490826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1FE-40CF-8F8B-E63E0CFD9B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E-40CF-8F8B-E63E0CFD9BA0}"/>
              </c:ext>
            </c:extLst>
          </c:dPt>
          <c:dPt>
            <c:idx val="2"/>
            <c:bubble3D val="0"/>
            <c:spPr>
              <a:solidFill>
                <a:srgbClr val="888B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1FE-40CF-8F8B-E63E0CFD9BA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E-40CF-8F8B-E63E0CFD9BA0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E-40CF-8F8B-E63E0CFD9B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Uopće se ne slažem</c:v>
                </c:pt>
                <c:pt idx="1">
                  <c:v>Donekle se ne slažem</c:v>
                </c:pt>
                <c:pt idx="2">
                  <c:v>Niti se slažem niti ne</c:v>
                </c:pt>
                <c:pt idx="3">
                  <c:v>Donekle se slažem</c:v>
                </c:pt>
                <c:pt idx="4">
                  <c:v>U potpunosti se slažem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0.03</c:v>
                </c:pt>
                <c:pt idx="1">
                  <c:v>0.08</c:v>
                </c:pt>
                <c:pt idx="2">
                  <c:v>0.26</c:v>
                </c:pt>
                <c:pt idx="3">
                  <c:v>0.4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E-40CF-8F8B-E63E0CFD9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1"/>
        <c:holeSize val="7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65029138176566"/>
          <c:y val="0.14372838075969194"/>
          <c:w val="0.2089453343982477"/>
          <c:h val="0.58752165354330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37869596053614"/>
          <c:y val="7.3487205125356446E-3"/>
          <c:w val="0.57342663177565789"/>
          <c:h val="0.963256397437321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spPr>
            <a:solidFill>
              <a:srgbClr val="F1B43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7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KVALITETA PROIZVODA</c:v>
                </c:pt>
                <c:pt idx="1">
                  <c:v>MOGUĆNOSTI PLAĆANJA</c:v>
                </c:pt>
                <c:pt idx="2">
                  <c:v>SIGURNOST DOSTAVE</c:v>
                </c:pt>
                <c:pt idx="3">
                  <c:v>UVJETI DOSTAVE</c:v>
                </c:pt>
                <c:pt idx="4">
                  <c:v>BRZINA DOSTAVE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0.52</c:v>
                </c:pt>
                <c:pt idx="1">
                  <c:v>0.46</c:v>
                </c:pt>
                <c:pt idx="2">
                  <c:v>0.39</c:v>
                </c:pt>
                <c:pt idx="3">
                  <c:v>0.32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37-48D5-9CBF-7D28DA060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1031471"/>
        <c:axId val="1"/>
      </c:barChart>
      <c:catAx>
        <c:axId val="4510314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49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51031471"/>
        <c:crosses val="autoZero"/>
        <c:crossBetween val="between"/>
      </c:valAx>
      <c:spPr>
        <a:noFill/>
        <a:ln w="2532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AF83E0-673E-4EFB-BB6B-F8E0F2F28B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42F63-D9FE-4FF9-BE28-EA210CC8DE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753A0B7-C81F-4C7C-B881-DD7730905FC1}" type="datetimeFigureOut">
              <a:rPr lang="en-GB"/>
              <a:pPr>
                <a:defRPr/>
              </a:pPr>
              <a:t>03/04/2020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320ACE-5796-4BD8-85AF-C5DD1073E5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F57493-F47B-45A2-A7C9-E201478CC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B49E5-B416-4FBF-9D17-DF8405272C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66E78-6626-4A9B-9BAB-2E0621321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B67F7BC3-4FAB-434D-8794-C2B32FC36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zervirano mjesto slike slajda 1">
            <a:extLst>
              <a:ext uri="{FF2B5EF4-FFF2-40B4-BE49-F238E27FC236}">
                <a16:creationId xmlns:a16="http://schemas.microsoft.com/office/drawing/2014/main" id="{444B8DF0-E503-4532-B8F1-791B6AA5B5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zervirano mjesto bilježaka 2">
            <a:extLst>
              <a:ext uri="{FF2B5EF4-FFF2-40B4-BE49-F238E27FC236}">
                <a16:creationId xmlns:a16="http://schemas.microsoft.com/office/drawing/2014/main" id="{33D0CFF9-D5C0-40EA-A78A-2C9C4B063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23556" name="Rezervirano mjesto broja slajda 3">
            <a:extLst>
              <a:ext uri="{FF2B5EF4-FFF2-40B4-BE49-F238E27FC236}">
                <a16:creationId xmlns:a16="http://schemas.microsoft.com/office/drawing/2014/main" id="{D471E2CF-4247-4420-BC69-7E9A9AB8C8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4B0709-9375-4712-82B4-DAD7BEBB2598}" type="slidenum">
              <a:rPr lang="en-GB" altLang="sr-Latn-RS"/>
              <a:pPr/>
              <a:t>1</a:t>
            </a:fld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F7BC3-4FAB-434D-8794-C2B32FC36EB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9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177A2-EFCC-4117-8FE4-BAADF946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6BBF7-D3AC-400C-AE29-CEC11C25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F483-4023-4E7E-A943-B7214E6B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"/>
              </a:defRPr>
            </a:lvl1pPr>
          </a:lstStyle>
          <a:p>
            <a:pPr>
              <a:defRPr/>
            </a:pPr>
            <a:fld id="{85BAEFAD-C5C6-4640-A78B-A6133B590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6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77E23-DE01-42F7-8BD0-6C9D85B0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796C6-EF37-4463-97E1-860E5C1E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2238A-06A7-496D-A3D9-E56D9D4E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"/>
              </a:defRPr>
            </a:lvl1pPr>
          </a:lstStyle>
          <a:p>
            <a:pPr>
              <a:defRPr/>
            </a:pPr>
            <a:fld id="{3869C361-E0E4-4DC4-AF36-14A95C1DB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6C356-FD03-4A49-A530-466912AC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E3020-7D44-4257-BF05-B36ECEE0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72E0F-36D1-45A4-9E02-ACEF7C1E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"/>
              </a:defRPr>
            </a:lvl1pPr>
          </a:lstStyle>
          <a:p>
            <a:pPr>
              <a:defRPr/>
            </a:pPr>
            <a:fld id="{390DB13B-F4AC-4414-A5BF-03310EDA8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3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p_zagrebackapivovara-1m.jpg">
            <a:extLst>
              <a:ext uri="{FF2B5EF4-FFF2-40B4-BE49-F238E27FC236}">
                <a16:creationId xmlns:a16="http://schemas.microsoft.com/office/drawing/2014/main" id="{61C5B72D-E199-4D75-A3CC-58097B32FA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questris-logo-E-MAIL-SIGNATURE.jpg">
            <a:extLst>
              <a:ext uri="{FF2B5EF4-FFF2-40B4-BE49-F238E27FC236}">
                <a16:creationId xmlns:a16="http://schemas.microsoft.com/office/drawing/2014/main" id="{57CE772B-71D6-42B7-A3F9-329B5E4086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49250"/>
            <a:ext cx="1600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343151"/>
            <a:ext cx="4648200" cy="2231231"/>
          </a:xfrm>
        </p:spPr>
        <p:txBody>
          <a:bodyPr anchor="b">
            <a:normAutofit/>
          </a:bodyPr>
          <a:lstStyle>
            <a:lvl1pPr algn="r">
              <a:defRPr sz="2550" b="1"/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1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643469"/>
            <a:ext cx="8654595" cy="46154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4001" y="248324"/>
            <a:ext cx="6710517" cy="442661"/>
          </a:xfrm>
        </p:spPr>
        <p:txBody>
          <a:bodyPr anchor="b"/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5"/>
            <a:ext cx="2654085" cy="442661"/>
          </a:xfrm>
          <a:solidFill>
            <a:schemeClr val="accent1"/>
          </a:solidFill>
        </p:spPr>
        <p:txBody>
          <a:bodyPr lIns="73459" rIns="24486" anchor="ctr"/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4" indent="-13712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5" y="1388444"/>
            <a:ext cx="2654085" cy="442661"/>
          </a:xfrm>
          <a:solidFill>
            <a:schemeClr val="tx1"/>
          </a:solidFill>
        </p:spPr>
        <p:txBody>
          <a:bodyPr lIns="73459" rIns="24486" anchor="ctr"/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4" indent="-13712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8" y="1388445"/>
            <a:ext cx="2654085" cy="442661"/>
          </a:xfrm>
          <a:solidFill>
            <a:schemeClr val="accent6"/>
          </a:solidFill>
        </p:spPr>
        <p:txBody>
          <a:bodyPr lIns="73459" rIns="24486" anchor="ctr"/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4" indent="-13712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2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7" y="2001692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40" y="2001692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32377" y="4215716"/>
            <a:ext cx="7880266" cy="318287"/>
          </a:xfrm>
        </p:spPr>
        <p:txBody>
          <a:bodyPr anchor="b"/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422928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643469"/>
            <a:ext cx="8654595" cy="46154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4001" y="248324"/>
            <a:ext cx="6710517" cy="442661"/>
          </a:xfrm>
        </p:spPr>
        <p:txBody>
          <a:bodyPr anchor="b"/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4"/>
            <a:ext cx="3864347" cy="442661"/>
          </a:xfrm>
          <a:solidFill>
            <a:schemeClr val="accent1"/>
          </a:solidFill>
        </p:spPr>
        <p:txBody>
          <a:bodyPr lIns="73459" rIns="24486" anchor="ctr"/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4" indent="-13712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8" y="1388444"/>
            <a:ext cx="3873898" cy="442661"/>
          </a:xfrm>
          <a:solidFill>
            <a:schemeClr val="tx1"/>
          </a:solidFill>
        </p:spPr>
        <p:txBody>
          <a:bodyPr lIns="73459" rIns="24486" anchor="ctr"/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4" indent="-13712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8" y="2001692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8" y="2001692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32377" y="4215716"/>
            <a:ext cx="6725791" cy="318287"/>
          </a:xfrm>
        </p:spPr>
        <p:txBody>
          <a:bodyPr anchor="b"/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29242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2377" y="248324"/>
            <a:ext cx="6725791" cy="442661"/>
          </a:xfrm>
        </p:spPr>
        <p:txBody>
          <a:bodyPr anchor="b"/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1" y="1388443"/>
            <a:ext cx="7870391" cy="2643008"/>
          </a:xfrm>
        </p:spPr>
        <p:txBody>
          <a:bodyPr/>
          <a:lstStyle>
            <a:lvl1pPr>
              <a:defRPr cap="none">
                <a:solidFill>
                  <a:schemeClr val="tx1"/>
                </a:solidFill>
              </a:defRPr>
            </a:lvl1pPr>
            <a:lvl2pPr>
              <a:defRPr cap="none">
                <a:solidFill>
                  <a:schemeClr val="tx1"/>
                </a:solidFill>
              </a:defRPr>
            </a:lvl2pPr>
            <a:lvl3pPr>
              <a:defRPr cap="none">
                <a:solidFill>
                  <a:schemeClr val="tx1"/>
                </a:solidFill>
              </a:defRPr>
            </a:lvl3pPr>
            <a:lvl4pPr>
              <a:defRPr cap="none">
                <a:solidFill>
                  <a:schemeClr val="tx1"/>
                </a:solidFill>
              </a:defRPr>
            </a:lvl4pPr>
            <a:lvl5pPr>
              <a:defRPr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3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58B93-B37C-4BDD-81F6-85C1AC35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840F0-7D9E-49CA-8B64-4ABC72CD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EF9CE-0EBE-476B-A6CA-A84110CA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"/>
              </a:defRPr>
            </a:lvl1pPr>
          </a:lstStyle>
          <a:p>
            <a:pPr>
              <a:defRPr/>
            </a:pPr>
            <a:fld id="{154A519D-BEEB-437D-8E16-DB7E4CC5C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0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33B5B-6FD9-4B66-81A7-AD5BE6EC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F20FE-3A48-4C3C-9591-FC3D5EF6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1B6A2-8609-4EC6-9FE7-11E52879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"/>
              </a:defRPr>
            </a:lvl1pPr>
          </a:lstStyle>
          <a:p>
            <a:pPr>
              <a:defRPr/>
            </a:pPr>
            <a:fld id="{0FD207DC-1C32-4801-9C3C-2BE925283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4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6C145-722B-457B-A9B0-88A95181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0F9E1-E7BB-4D32-9A9A-5D2B1EBC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BEA0E-EA51-4EFA-85BB-3EC9880C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"/>
              </a:defRPr>
            </a:lvl1pPr>
          </a:lstStyle>
          <a:p>
            <a:pPr>
              <a:defRPr/>
            </a:pPr>
            <a:fld id="{8F10EEB9-8ADD-4B2B-9607-E4D98EC56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4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3CFB8-075B-446A-9196-B0AC836C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8BD53C-7595-43D1-A20A-19BC0B59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335DE-AECA-4C49-95FF-3EC3FFBF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"/>
              </a:defRPr>
            </a:lvl1pPr>
          </a:lstStyle>
          <a:p>
            <a:pPr>
              <a:defRPr/>
            </a:pPr>
            <a:fld id="{6226CF5C-9DAF-4D6D-959B-F92668525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8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1370E-7BCA-41E3-B04E-A0515DB7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0B971-7615-4AF1-AA60-F9457BF5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D679C-26BB-40A7-8A07-1CB4A6C0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"/>
              </a:defRPr>
            </a:lvl1pPr>
          </a:lstStyle>
          <a:p>
            <a:pPr>
              <a:defRPr/>
            </a:pPr>
            <a:fld id="{ECE32D67-C68F-4755-831A-0D476B922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4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94DDC-E9FC-48F7-8B87-68921869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AFE5B-5757-45C8-BAF0-DF3A80D7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04DDF-54C9-456E-878B-7A0F670C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"/>
              </a:defRPr>
            </a:lvl1pPr>
          </a:lstStyle>
          <a:p>
            <a:pPr>
              <a:defRPr/>
            </a:pPr>
            <a:fld id="{A39805E9-5B41-4F9C-B04A-E883FA884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C244C-FB36-4235-A0DC-FD54E83C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6A17A-15F4-47F4-A0AE-5A9CFE25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1AC87-1ADE-4BA5-8917-BC47F5F9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"/>
              </a:defRPr>
            </a:lvl1pPr>
          </a:lstStyle>
          <a:p>
            <a:pPr>
              <a:defRPr/>
            </a:pPr>
            <a:fld id="{98673DC3-AAD4-4B38-BD47-240B77EA2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2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7DCE1-9D96-4429-874E-C621BA64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3546D-65C4-4862-A579-A77BCABF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BFE8A-78B3-4AD3-AC33-9F96A99C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"/>
              </a:defRPr>
            </a:lvl1pPr>
          </a:lstStyle>
          <a:p>
            <a:pPr>
              <a:defRPr/>
            </a:pPr>
            <a:fld id="{0E3B5A33-B497-4B94-A007-07D2D8E57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7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B48C66-364F-44FA-B8E7-54D6F8B4A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37189-D2E5-41E7-96D3-11DDBBABC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C4A5B-7B5D-4A69-9E91-6401FD796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E6483-BA1C-451E-BD83-15E160EBB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chart" Target="../charts/chart3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chart" Target="../charts/chart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chart" Target="../charts/chart1.xm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niOkvir 30">
            <a:extLst>
              <a:ext uri="{FF2B5EF4-FFF2-40B4-BE49-F238E27FC236}">
                <a16:creationId xmlns:a16="http://schemas.microsoft.com/office/drawing/2014/main" id="{E96CB729-3ECE-4294-9B8D-A35624601094}"/>
              </a:ext>
            </a:extLst>
          </p:cNvPr>
          <p:cNvSpPr txBox="1"/>
          <p:nvPr/>
        </p:nvSpPr>
        <p:spPr>
          <a:xfrm>
            <a:off x="611560" y="1692840"/>
            <a:ext cx="2176214" cy="27241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000" b="1" dirty="0">
                <a:latin typeface="Calibri Light" panose="020F0302020204030204" pitchFamily="34" charset="0"/>
              </a:rPr>
              <a:t>PRIJE POČETKA OŽUJKA 2020.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4F1446CF-BD9D-4F25-A05B-AD5397FAFF70}"/>
              </a:ext>
            </a:extLst>
          </p:cNvPr>
          <p:cNvSpPr txBox="1"/>
          <p:nvPr/>
        </p:nvSpPr>
        <p:spPr>
          <a:xfrm>
            <a:off x="3707904" y="1680052"/>
            <a:ext cx="1944291" cy="27241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000" b="1" dirty="0">
                <a:latin typeface="Calibri Light" panose="020F0302020204030204" pitchFamily="34" charset="0"/>
              </a:rPr>
              <a:t>NAKON POČETKA OŽUJKA 2020.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36DB294C-23D1-4124-8485-B57C1F1BA543}"/>
              </a:ext>
            </a:extLst>
          </p:cNvPr>
          <p:cNvSpPr txBox="1"/>
          <p:nvPr/>
        </p:nvSpPr>
        <p:spPr>
          <a:xfrm>
            <a:off x="6458868" y="1678878"/>
            <a:ext cx="2284164" cy="27241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000" b="1" dirty="0">
                <a:latin typeface="Calibri Light" panose="020F0302020204030204" pitchFamily="34" charset="0"/>
              </a:rPr>
              <a:t>NAMJERA U SKORIJOJ BUDUĆNOSTI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4F5B2D75-7BF7-4D28-84B3-6D90A9DBD77C}"/>
              </a:ext>
            </a:extLst>
          </p:cNvPr>
          <p:cNvSpPr txBox="1"/>
          <p:nvPr/>
        </p:nvSpPr>
        <p:spPr>
          <a:xfrm>
            <a:off x="153341" y="119470"/>
            <a:ext cx="7704138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solidFill>
                  <a:srgbClr val="F1B434"/>
                </a:solidFill>
                <a:latin typeface="Calibri Light" panose="020F0302020204030204" pitchFamily="34" charset="0"/>
              </a:rPr>
              <a:t>OČEKIVAN JE </a:t>
            </a:r>
            <a:r>
              <a:rPr lang="hr-HR" altLang="sr-Latn-RS" b="1" u="sng" dirty="0">
                <a:solidFill>
                  <a:srgbClr val="F1B434"/>
                </a:solidFill>
                <a:latin typeface="Calibri Light" panose="020F0302020204030204" pitchFamily="34" charset="0"/>
              </a:rPr>
              <a:t>RAST OD 5% </a:t>
            </a:r>
            <a:r>
              <a:rPr lang="hr-HR" altLang="sr-Latn-RS" b="1" dirty="0">
                <a:solidFill>
                  <a:srgbClr val="F1B434"/>
                </a:solidFill>
                <a:latin typeface="Calibri Light" panose="020F0302020204030204" pitchFamily="34" charset="0"/>
              </a:rPr>
              <a:t>U UKUPNOM KORIŠTENJU ONLINE SHOPOVA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25F3CDDF-8A3A-4CDD-A638-41243ECA577C}"/>
              </a:ext>
            </a:extLst>
          </p:cNvPr>
          <p:cNvSpPr/>
          <p:nvPr/>
        </p:nvSpPr>
        <p:spPr>
          <a:xfrm>
            <a:off x="158750" y="2068513"/>
            <a:ext cx="8785225" cy="261937"/>
          </a:xfrm>
          <a:prstGeom prst="rect">
            <a:avLst/>
          </a:prstGeom>
          <a:solidFill>
            <a:srgbClr val="F1B43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b="1" dirty="0">
                <a:solidFill>
                  <a:srgbClr val="FFFFFF"/>
                </a:solidFill>
                <a:latin typeface="Calibri Light" panose="020F0302020204030204" pitchFamily="34" charset="0"/>
              </a:rPr>
              <a:t>TOP KATEGORIJE PROIZVODA NARUČENIH PUTEM ONLINE SHOPA</a:t>
            </a:r>
          </a:p>
        </p:txBody>
      </p:sp>
      <p:graphicFrame>
        <p:nvGraphicFramePr>
          <p:cNvPr id="41" name="Tablica 41">
            <a:extLst>
              <a:ext uri="{FF2B5EF4-FFF2-40B4-BE49-F238E27FC236}">
                <a16:creationId xmlns:a16="http://schemas.microsoft.com/office/drawing/2014/main" id="{D1C13756-30B7-4AFC-9C5B-C81C7DFC4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52567"/>
              </p:ext>
            </p:extLst>
          </p:nvPr>
        </p:nvGraphicFramePr>
        <p:xfrm>
          <a:off x="257175" y="2392363"/>
          <a:ext cx="1871663" cy="185928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823963215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4208062465"/>
                    </a:ext>
                  </a:extLst>
                </a:gridCol>
              </a:tblGrid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hr-HR" altLang="sr-Latn-RS" sz="800" b="1" dirty="0">
                          <a:latin typeface="Calibri Light" panose="020F0302020204030204" pitchFamily="34" charset="0"/>
                        </a:rPr>
                        <a:t>PRIJE POČETKA OŽUJKA 2020.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756286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Obuća, odjeća i modni dodaci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947584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Informatika, bijela tehnika i kućanski aparati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858304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Kozmetika i parfemi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269846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Raznolika ponuda, proizvodi za čišćenje i osobnu higijenu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020003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Hrana i prehrambeni proizvodi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923683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Hrana i ostali proizvodi za kućne ljubimce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734537"/>
                  </a:ext>
                </a:extLst>
              </a:tr>
            </a:tbl>
          </a:graphicData>
        </a:graphic>
      </p:graphicFrame>
      <p:graphicFrame>
        <p:nvGraphicFramePr>
          <p:cNvPr id="22553" name="Grafikon 44">
            <a:extLst>
              <a:ext uri="{FF2B5EF4-FFF2-40B4-BE49-F238E27FC236}">
                <a16:creationId xmlns:a16="http://schemas.microsoft.com/office/drawing/2014/main" id="{181B5FA1-8EDB-455B-B09D-A5461DE670C9}"/>
              </a:ext>
            </a:extLst>
          </p:cNvPr>
          <p:cNvGraphicFramePr>
            <a:graphicFrameLocks/>
          </p:cNvGraphicFramePr>
          <p:nvPr/>
        </p:nvGraphicFramePr>
        <p:xfrm>
          <a:off x="1816100" y="2409825"/>
          <a:ext cx="15113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Chart" r:id="rId4" imgW="1518036" imgH="2024047" progId="Excel.Chart.8">
                  <p:embed/>
                </p:oleObj>
              </mc:Choice>
              <mc:Fallback>
                <p:oleObj name="Chart" r:id="rId4" imgW="1518036" imgH="2024047" progId="Excel.Chart.8">
                  <p:embed/>
                  <p:pic>
                    <p:nvPicPr>
                      <p:cNvPr id="0" name="Grafikon 4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409825"/>
                        <a:ext cx="1511300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Tablica 41">
            <a:extLst>
              <a:ext uri="{FF2B5EF4-FFF2-40B4-BE49-F238E27FC236}">
                <a16:creationId xmlns:a16="http://schemas.microsoft.com/office/drawing/2014/main" id="{A64F431C-6B22-475E-BC35-816FE63A5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76083"/>
              </p:ext>
            </p:extLst>
          </p:nvPr>
        </p:nvGraphicFramePr>
        <p:xfrm>
          <a:off x="3216275" y="2392363"/>
          <a:ext cx="1873250" cy="1859280"/>
        </p:xfrm>
        <a:graphic>
          <a:graphicData uri="http://schemas.openxmlformats.org/drawingml/2006/table">
            <a:tbl>
              <a:tblPr/>
              <a:tblGrid>
                <a:gridCol w="288925">
                  <a:extLst>
                    <a:ext uri="{9D8B030D-6E8A-4147-A177-3AD203B41FA5}">
                      <a16:colId xmlns:a16="http://schemas.microsoft.com/office/drawing/2014/main" val="209949989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1346381023"/>
                    </a:ext>
                  </a:extLst>
                </a:gridCol>
              </a:tblGrid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800" b="1" dirty="0">
                          <a:latin typeface="Calibri Light" panose="020F0302020204030204" pitchFamily="34" charset="0"/>
                        </a:rPr>
                        <a:t>NAKON POČETKA OŽUJKA 2020.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500005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Raznolika ponuda, proizvodi za čišćenje i osobnu higijenu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124083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Hrana i prehrambeni proizvodi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918683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Obuća, odjeća i modni dodaci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58312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Informatika, bijela tehnika i kućanski aparati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492246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Kozmetika i parfemi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061983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Hrana i ostali proizvodi za kućne ljubimce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276757"/>
                  </a:ext>
                </a:extLst>
              </a:tr>
            </a:tbl>
          </a:graphicData>
        </a:graphic>
      </p:graphicFrame>
      <p:graphicFrame>
        <p:nvGraphicFramePr>
          <p:cNvPr id="22569" name="Grafikon 46">
            <a:extLst>
              <a:ext uri="{FF2B5EF4-FFF2-40B4-BE49-F238E27FC236}">
                <a16:creationId xmlns:a16="http://schemas.microsoft.com/office/drawing/2014/main" id="{46FC5A3B-A532-487D-B370-6451798829AD}"/>
              </a:ext>
            </a:extLst>
          </p:cNvPr>
          <p:cNvGraphicFramePr>
            <a:graphicFrameLocks/>
          </p:cNvGraphicFramePr>
          <p:nvPr/>
        </p:nvGraphicFramePr>
        <p:xfrm>
          <a:off x="4772025" y="2444750"/>
          <a:ext cx="1277938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Chart" r:id="rId6" imgW="1286367" imgH="2024047" progId="Excel.Chart.8">
                  <p:embed/>
                </p:oleObj>
              </mc:Choice>
              <mc:Fallback>
                <p:oleObj name="Chart" r:id="rId6" imgW="1286367" imgH="2024047" progId="Excel.Chart.8">
                  <p:embed/>
                  <p:pic>
                    <p:nvPicPr>
                      <p:cNvPr id="0" name="Grafikon 4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2444750"/>
                        <a:ext cx="1277938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Tablica 41">
            <a:extLst>
              <a:ext uri="{FF2B5EF4-FFF2-40B4-BE49-F238E27FC236}">
                <a16:creationId xmlns:a16="http://schemas.microsoft.com/office/drawing/2014/main" id="{145BC720-ED9B-4DBE-BDF1-000CE6090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640762"/>
              </p:ext>
            </p:extLst>
          </p:nvPr>
        </p:nvGraphicFramePr>
        <p:xfrm>
          <a:off x="6036846" y="2408168"/>
          <a:ext cx="2044080" cy="1859280"/>
        </p:xfrm>
        <a:graphic>
          <a:graphicData uri="http://schemas.openxmlformats.org/drawingml/2006/table">
            <a:tbl>
              <a:tblPr/>
              <a:tblGrid>
                <a:gridCol w="291021">
                  <a:extLst>
                    <a:ext uri="{9D8B030D-6E8A-4147-A177-3AD203B41FA5}">
                      <a16:colId xmlns:a16="http://schemas.microsoft.com/office/drawing/2014/main" val="1141832604"/>
                    </a:ext>
                  </a:extLst>
                </a:gridCol>
                <a:gridCol w="1753059">
                  <a:extLst>
                    <a:ext uri="{9D8B030D-6E8A-4147-A177-3AD203B41FA5}">
                      <a16:colId xmlns:a16="http://schemas.microsoft.com/office/drawing/2014/main" val="2801578422"/>
                    </a:ext>
                  </a:extLst>
                </a:gridCol>
              </a:tblGrid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800" b="1" dirty="0">
                          <a:latin typeface="Calibri Light" panose="020F0302020204030204" pitchFamily="34" charset="0"/>
                        </a:rPr>
                        <a:t>NAMJERA U SKORIJOJ BUDUĆNOSTI</a:t>
                      </a:r>
                      <a:r>
                        <a:rPr kumimoji="0" lang="hr-HR" altLang="sr-Latn-R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969229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Obuća, odjeća i modni dodaci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369465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Raznolika ponuda, proizvodi za čišćenje i osobnu higijenu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638839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Hrana i prehrambeni proizvodi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73313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Kozmetika i parfemi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521076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Informatika, bijela tehnika i kućanski aparati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87830"/>
                  </a:ext>
                </a:extLst>
              </a:tr>
              <a:tr h="1444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Hrana i ostali proizvodi za kućne ljubimce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40045"/>
                  </a:ext>
                </a:extLst>
              </a:tr>
            </a:tbl>
          </a:graphicData>
        </a:graphic>
      </p:graphicFrame>
      <p:graphicFrame>
        <p:nvGraphicFramePr>
          <p:cNvPr id="22585" name="Grafikon 49">
            <a:extLst>
              <a:ext uri="{FF2B5EF4-FFF2-40B4-BE49-F238E27FC236}">
                <a16:creationId xmlns:a16="http://schemas.microsoft.com/office/drawing/2014/main" id="{43CF6C9B-02A5-463B-B3B8-95C7C1D49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488814"/>
              </p:ext>
            </p:extLst>
          </p:nvPr>
        </p:nvGraphicFramePr>
        <p:xfrm>
          <a:off x="7673975" y="2414841"/>
          <a:ext cx="147002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" name="Chart" r:id="rId8" imgW="1475360" imgH="2024047" progId="Excel.Chart.8">
                  <p:embed/>
                </p:oleObj>
              </mc:Choice>
              <mc:Fallback>
                <p:oleObj name="Chart" r:id="rId8" imgW="1475360" imgH="2024047" progId="Excel.Chart.8">
                  <p:embed/>
                  <p:pic>
                    <p:nvPicPr>
                      <p:cNvPr id="0" name="Grafikon 4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975" y="2414841"/>
                        <a:ext cx="1470025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86" name="Slika 51" descr="Slika na kojoj se prikazuje crtež, prozor&#10;&#10;Opis je automatski generiran">
            <a:extLst>
              <a:ext uri="{FF2B5EF4-FFF2-40B4-BE49-F238E27FC236}">
                <a16:creationId xmlns:a16="http://schemas.microsoft.com/office/drawing/2014/main" id="{26C71286-1E87-45CD-AA04-B06C4526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15888"/>
            <a:ext cx="1106487" cy="450850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kstniOkvir 52">
            <a:extLst>
              <a:ext uri="{FF2B5EF4-FFF2-40B4-BE49-F238E27FC236}">
                <a16:creationId xmlns:a16="http://schemas.microsoft.com/office/drawing/2014/main" id="{FAEB6F3E-F3BD-49F2-A993-6447DD168FCD}"/>
              </a:ext>
            </a:extLst>
          </p:cNvPr>
          <p:cNvSpPr txBox="1"/>
          <p:nvPr/>
        </p:nvSpPr>
        <p:spPr>
          <a:xfrm>
            <a:off x="215107" y="4335240"/>
            <a:ext cx="77724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900" dirty="0">
                <a:latin typeface="Calibri Light" panose="020F0302020204030204" pitchFamily="34" charset="0"/>
              </a:rPr>
              <a:t>*Kategorije </a:t>
            </a:r>
            <a:r>
              <a:rPr lang="hr-HR" altLang="sr-Latn-RS" sz="900" b="1" dirty="0">
                <a:latin typeface="Calibri Light" panose="020F0302020204030204" pitchFamily="34" charset="0"/>
              </a:rPr>
              <a:t>Raznolika ponuda, proizvodi za čišćenje i osobnu higijenu</a:t>
            </a:r>
            <a:r>
              <a:rPr lang="hr-HR" altLang="sr-Latn-RS" sz="900" dirty="0">
                <a:latin typeface="Calibri Light" panose="020F0302020204030204" pitchFamily="34" charset="0"/>
              </a:rPr>
              <a:t>, </a:t>
            </a:r>
            <a:r>
              <a:rPr lang="hr-HR" altLang="sr-Latn-RS" sz="900" b="1" dirty="0">
                <a:latin typeface="Calibri Light" panose="020F0302020204030204" pitchFamily="34" charset="0"/>
              </a:rPr>
              <a:t>Hrana i prehrambeni proizvodi</a:t>
            </a:r>
            <a:r>
              <a:rPr lang="hr-HR" altLang="sr-Latn-RS" sz="900" dirty="0">
                <a:latin typeface="Calibri Light" panose="020F0302020204030204" pitchFamily="34" charset="0"/>
              </a:rPr>
              <a:t> te </a:t>
            </a:r>
            <a:r>
              <a:rPr lang="hr-HR" altLang="sr-Latn-RS" sz="900" b="1" dirty="0">
                <a:latin typeface="Calibri Light" panose="020F0302020204030204" pitchFamily="34" charset="0"/>
              </a:rPr>
              <a:t>Hrana i ostali proizvodi za kućne ljubimce </a:t>
            </a:r>
            <a:r>
              <a:rPr lang="hr-HR" altLang="sr-Latn-RS" sz="900" dirty="0">
                <a:latin typeface="Calibri Light" panose="020F0302020204030204" pitchFamily="34" charset="0"/>
              </a:rPr>
              <a:t>imaju </a:t>
            </a:r>
            <a:r>
              <a:rPr lang="hr-HR" altLang="sr-Latn-RS" sz="900" b="1" dirty="0">
                <a:latin typeface="Calibri Light" panose="020F0302020204030204" pitchFamily="34" charset="0"/>
              </a:rPr>
              <a:t>najveći potencijal za rast</a:t>
            </a:r>
            <a:r>
              <a:rPr lang="hr-HR" altLang="sr-Latn-RS" sz="900" dirty="0">
                <a:latin typeface="Calibri Light" panose="020F0302020204030204" pitchFamily="34" charset="0"/>
              </a:rPr>
              <a:t>.</a:t>
            </a: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12D8EAD1-AA75-44CC-B02B-76068F777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210933"/>
              </p:ext>
            </p:extLst>
          </p:nvPr>
        </p:nvGraphicFramePr>
        <p:xfrm>
          <a:off x="830759" y="371393"/>
          <a:ext cx="1895872" cy="142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Grafikon 20">
            <a:extLst>
              <a:ext uri="{FF2B5EF4-FFF2-40B4-BE49-F238E27FC236}">
                <a16:creationId xmlns:a16="http://schemas.microsoft.com/office/drawing/2014/main" id="{B28C5127-EE66-44E7-A07C-D02DDC2E6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736969"/>
              </p:ext>
            </p:extLst>
          </p:nvPr>
        </p:nvGraphicFramePr>
        <p:xfrm>
          <a:off x="3821604" y="371393"/>
          <a:ext cx="1895872" cy="142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Grafikon 21">
            <a:extLst>
              <a:ext uri="{FF2B5EF4-FFF2-40B4-BE49-F238E27FC236}">
                <a16:creationId xmlns:a16="http://schemas.microsoft.com/office/drawing/2014/main" id="{F9FDAF26-126B-41DB-B9AA-14E167FED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677471"/>
              </p:ext>
            </p:extLst>
          </p:nvPr>
        </p:nvGraphicFramePr>
        <p:xfrm>
          <a:off x="6653014" y="371393"/>
          <a:ext cx="1895872" cy="142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" name="Pravokutnik 4">
            <a:extLst>
              <a:ext uri="{FF2B5EF4-FFF2-40B4-BE49-F238E27FC236}">
                <a16:creationId xmlns:a16="http://schemas.microsoft.com/office/drawing/2014/main" id="{61C29DF1-EFC0-4E30-A965-292694F0850F}"/>
              </a:ext>
            </a:extLst>
          </p:cNvPr>
          <p:cNvSpPr/>
          <p:nvPr/>
        </p:nvSpPr>
        <p:spPr>
          <a:xfrm>
            <a:off x="107107" y="1029412"/>
            <a:ext cx="108000" cy="1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952E9646-71A4-4189-9D53-87921E9C67B9}"/>
              </a:ext>
            </a:extLst>
          </p:cNvPr>
          <p:cNvSpPr/>
          <p:nvPr/>
        </p:nvSpPr>
        <p:spPr>
          <a:xfrm>
            <a:off x="107107" y="1261504"/>
            <a:ext cx="108000" cy="108000"/>
          </a:xfrm>
          <a:prstGeom prst="rect">
            <a:avLst/>
          </a:prstGeom>
          <a:solidFill>
            <a:srgbClr val="E343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8D5F801-3759-46BC-B4BE-5F54A733A1DA}"/>
              </a:ext>
            </a:extLst>
          </p:cNvPr>
          <p:cNvSpPr txBox="1"/>
          <p:nvPr/>
        </p:nvSpPr>
        <p:spPr>
          <a:xfrm>
            <a:off x="170327" y="975412"/>
            <a:ext cx="9803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Naručili/naručit će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D23CF28B-0DC6-4862-9710-52E6E7174CBF}"/>
              </a:ext>
            </a:extLst>
          </p:cNvPr>
          <p:cNvSpPr txBox="1"/>
          <p:nvPr/>
        </p:nvSpPr>
        <p:spPr>
          <a:xfrm>
            <a:off x="170328" y="1199180"/>
            <a:ext cx="1143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Nisu/neće naručiti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68F3D66-3C8D-45C6-A18F-E6978BC90B29}"/>
              </a:ext>
            </a:extLst>
          </p:cNvPr>
          <p:cNvSpPr txBox="1"/>
          <p:nvPr/>
        </p:nvSpPr>
        <p:spPr>
          <a:xfrm>
            <a:off x="215107" y="4672753"/>
            <a:ext cx="92847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>
                <a:latin typeface="+mj-lt"/>
              </a:rPr>
              <a:t>*Na bazi ispitanika koji imaju namjeru koristiti Online shop u skorijoj budućnosti.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 descr="Slika na kojoj se prikazuje muškarac, hrana, košulja&#10;&#10;Opis je automatski generiran">
            <a:extLst>
              <a:ext uri="{FF2B5EF4-FFF2-40B4-BE49-F238E27FC236}">
                <a16:creationId xmlns:a16="http://schemas.microsoft.com/office/drawing/2014/main" id="{20FB4D58-0D19-4397-B7FF-A8356016C4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89" t="225" r="12727" b="-1809"/>
          <a:stretch/>
        </p:blipFill>
        <p:spPr>
          <a:xfrm>
            <a:off x="1665176" y="3169935"/>
            <a:ext cx="1224186" cy="1242522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38000" endPos="0" dist="5000" dir="5400000" sy="-100000" algn="bl" rotWithShape="0"/>
          </a:effectLst>
        </p:spPr>
      </p:pic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C49D8B29-B6A4-4691-A4CC-C3BCF5758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376597"/>
              </p:ext>
            </p:extLst>
          </p:nvPr>
        </p:nvGraphicFramePr>
        <p:xfrm>
          <a:off x="-108520" y="2667898"/>
          <a:ext cx="4752528" cy="245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kstniOkvir 36">
            <a:extLst>
              <a:ext uri="{FF2B5EF4-FFF2-40B4-BE49-F238E27FC236}">
                <a16:creationId xmlns:a16="http://schemas.microsoft.com/office/drawing/2014/main" id="{2433DC21-9B56-45D9-A1A4-28CC85114724}"/>
              </a:ext>
            </a:extLst>
          </p:cNvPr>
          <p:cNvSpPr txBox="1"/>
          <p:nvPr/>
        </p:nvSpPr>
        <p:spPr>
          <a:xfrm>
            <a:off x="179388" y="115218"/>
            <a:ext cx="77057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solidFill>
                  <a:srgbClr val="F1B434"/>
                </a:solidFill>
                <a:latin typeface="Calibri Light" panose="020F0302020204030204" pitchFamily="34" charset="0"/>
              </a:rPr>
              <a:t>TOP 5 NAJVAŽNIJIH ELEMENATA ZA ODABIR ONLINE SHOPA</a:t>
            </a:r>
          </a:p>
        </p:txBody>
      </p:sp>
      <p:graphicFrame>
        <p:nvGraphicFramePr>
          <p:cNvPr id="7" name="Grafikon 3">
            <a:extLst>
              <a:ext uri="{FF2B5EF4-FFF2-40B4-BE49-F238E27FC236}">
                <a16:creationId xmlns:a16="http://schemas.microsoft.com/office/drawing/2014/main" id="{91DCB0C6-D50F-4254-BCB7-E74E12A626B8}"/>
              </a:ext>
            </a:extLst>
          </p:cNvPr>
          <p:cNvGraphicFramePr>
            <a:graphicFrameLocks/>
          </p:cNvGraphicFramePr>
          <p:nvPr/>
        </p:nvGraphicFramePr>
        <p:xfrm>
          <a:off x="539750" y="720725"/>
          <a:ext cx="3475038" cy="15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ECDF4577-CC1E-4CB8-AC7A-F3E6AB0BD733}"/>
              </a:ext>
            </a:extLst>
          </p:cNvPr>
          <p:cNvSpPr txBox="1"/>
          <p:nvPr/>
        </p:nvSpPr>
        <p:spPr>
          <a:xfrm>
            <a:off x="4211638" y="1101725"/>
            <a:ext cx="3960812" cy="600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100">
                <a:latin typeface="Calibri Light" panose="020F0302020204030204" pitchFamily="34" charset="0"/>
              </a:rPr>
              <a:t>Kod naručivanja kategorije </a:t>
            </a:r>
            <a:r>
              <a:rPr lang="hr-HR" altLang="sr-Latn-RS" sz="1100" b="1">
                <a:latin typeface="Calibri Light" panose="020F0302020204030204" pitchFamily="34" charset="0"/>
              </a:rPr>
              <a:t>Hrana i prehrambeni proizvodi </a:t>
            </a:r>
            <a:r>
              <a:rPr lang="hr-HR" altLang="sr-Latn-RS" sz="1100">
                <a:latin typeface="Calibri Light" panose="020F0302020204030204" pitchFamily="34" charset="0"/>
              </a:rPr>
              <a:t>ističu se i elementi </a:t>
            </a:r>
            <a:r>
              <a:rPr lang="hr-HR" altLang="sr-Latn-RS" sz="1100" b="1">
                <a:latin typeface="Calibri Light" panose="020F0302020204030204" pitchFamily="34" charset="0"/>
              </a:rPr>
              <a:t>Opis proizvoda na Web shopu</a:t>
            </a:r>
            <a:r>
              <a:rPr lang="hr-HR" altLang="sr-Latn-RS" sz="1100">
                <a:latin typeface="Calibri Light" panose="020F0302020204030204" pitchFamily="34" charset="0"/>
              </a:rPr>
              <a:t>, </a:t>
            </a:r>
            <a:r>
              <a:rPr lang="hr-HR" altLang="sr-Latn-RS" sz="1100" b="1">
                <a:latin typeface="Calibri Light" panose="020F0302020204030204" pitchFamily="34" charset="0"/>
              </a:rPr>
              <a:t>Preglednost sadržaja na Web shopu </a:t>
            </a:r>
            <a:r>
              <a:rPr lang="hr-HR" altLang="sr-Latn-RS" sz="1100">
                <a:latin typeface="Calibri Light" panose="020F0302020204030204" pitchFamily="34" charset="0"/>
              </a:rPr>
              <a:t>te </a:t>
            </a:r>
            <a:r>
              <a:rPr lang="hr-HR" altLang="sr-Latn-RS" sz="1100" b="1">
                <a:latin typeface="Calibri Light" panose="020F0302020204030204" pitchFamily="34" charset="0"/>
              </a:rPr>
              <a:t>Širina asortimana</a:t>
            </a:r>
            <a:r>
              <a:rPr lang="hr-HR" altLang="sr-Latn-RS" sz="1100">
                <a:latin typeface="Calibri Light" panose="020F0302020204030204" pitchFamily="34" charset="0"/>
              </a:rPr>
              <a:t>. </a:t>
            </a: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37B2CC3C-1B71-494C-A008-D671EC36F4BD}"/>
              </a:ext>
            </a:extLst>
          </p:cNvPr>
          <p:cNvSpPr/>
          <p:nvPr/>
        </p:nvSpPr>
        <p:spPr>
          <a:xfrm>
            <a:off x="179388" y="2417763"/>
            <a:ext cx="8785225" cy="261937"/>
          </a:xfrm>
          <a:prstGeom prst="rect">
            <a:avLst/>
          </a:prstGeom>
          <a:solidFill>
            <a:srgbClr val="F1B43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1" dirty="0">
                <a:latin typeface="+mj-lt"/>
              </a:rPr>
              <a:t>SIGURNOST DOSTAVE ZA ZDRAVLJE KORISNIKA</a:t>
            </a:r>
          </a:p>
        </p:txBody>
      </p:sp>
      <p:pic>
        <p:nvPicPr>
          <p:cNvPr id="24582" name="Slika 27" descr="Slika na kojoj se prikazuje crtež, prozor&#10;&#10;Opis je automatski generiran">
            <a:extLst>
              <a:ext uri="{FF2B5EF4-FFF2-40B4-BE49-F238E27FC236}">
                <a16:creationId xmlns:a16="http://schemas.microsoft.com/office/drawing/2014/main" id="{6A4B5188-7F06-4139-B5E5-DBB5CC8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15888"/>
            <a:ext cx="1106487" cy="450850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kstniOkvir 41">
            <a:extLst>
              <a:ext uri="{FF2B5EF4-FFF2-40B4-BE49-F238E27FC236}">
                <a16:creationId xmlns:a16="http://schemas.microsoft.com/office/drawing/2014/main" id="{1677969B-7B46-44E3-A07C-E891E95E5D5D}"/>
              </a:ext>
            </a:extLst>
          </p:cNvPr>
          <p:cNvSpPr txBox="1"/>
          <p:nvPr/>
        </p:nvSpPr>
        <p:spPr>
          <a:xfrm>
            <a:off x="3347864" y="3544888"/>
            <a:ext cx="5580062" cy="4318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100" b="1" dirty="0">
                <a:latin typeface="Calibri Light" panose="020F0302020204030204" pitchFamily="34" charset="0"/>
              </a:rPr>
              <a:t>63% </a:t>
            </a:r>
            <a:r>
              <a:rPr lang="hr-HR" altLang="sr-Latn-RS" sz="1100" dirty="0">
                <a:latin typeface="Calibri Light" panose="020F0302020204030204" pitchFamily="34" charset="0"/>
              </a:rPr>
              <a:t>sudionika smatra kako je </a:t>
            </a:r>
            <a:r>
              <a:rPr lang="hr-HR" altLang="sr-Latn-RS" sz="1100" b="1" dirty="0">
                <a:latin typeface="Calibri Light" panose="020F0302020204030204" pitchFamily="34" charset="0"/>
              </a:rPr>
              <a:t>dostava naručenih proizvoda </a:t>
            </a:r>
            <a:r>
              <a:rPr lang="hr-HR" altLang="sr-Latn-RS" sz="1100" dirty="0">
                <a:latin typeface="Calibri Light" panose="020F0302020204030204" pitchFamily="34" charset="0"/>
              </a:rPr>
              <a:t>putem Online shopa </a:t>
            </a:r>
            <a:r>
              <a:rPr lang="hr-HR" altLang="sr-Latn-RS" sz="1100" b="1" dirty="0">
                <a:latin typeface="Calibri Light" panose="020F0302020204030204" pitchFamily="34" charset="0"/>
              </a:rPr>
              <a:t>sigurnija za njihovo zdravlje </a:t>
            </a:r>
            <a:r>
              <a:rPr lang="hr-HR" altLang="sr-Latn-RS" sz="1100" dirty="0">
                <a:latin typeface="Calibri Light" panose="020F0302020204030204" pitchFamily="34" charset="0"/>
              </a:rPr>
              <a:t>u odnosu na samostalan odlazak u trgovinu.</a:t>
            </a: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C86526F0-E33F-42FB-BC97-5CEAD157037A}"/>
              </a:ext>
            </a:extLst>
          </p:cNvPr>
          <p:cNvSpPr txBox="1"/>
          <p:nvPr/>
        </p:nvSpPr>
        <p:spPr>
          <a:xfrm>
            <a:off x="3347864" y="4157663"/>
            <a:ext cx="5580062" cy="4302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100" dirty="0">
                <a:latin typeface="Calibri Light" panose="020F0302020204030204" pitchFamily="34" charset="0"/>
              </a:rPr>
              <a:t>Osobe koje </a:t>
            </a:r>
            <a:r>
              <a:rPr lang="hr-HR" altLang="sr-Latn-RS" sz="1100" b="1" dirty="0">
                <a:latin typeface="Calibri Light" panose="020F0302020204030204" pitchFamily="34" charset="0"/>
              </a:rPr>
              <a:t>ne namjeravaju koristiti Online shop u skorijoj budućnosti nisu sigurne koliko je dostava proizvoda sigurnija za njihovo zdravlje</a:t>
            </a:r>
            <a:r>
              <a:rPr lang="hr-HR" altLang="sr-Latn-RS" sz="1100" dirty="0"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id="{6275499B-44E3-4237-B35A-8AC486FDB55D}"/>
              </a:ext>
            </a:extLst>
          </p:cNvPr>
          <p:cNvSpPr txBox="1"/>
          <p:nvPr/>
        </p:nvSpPr>
        <p:spPr>
          <a:xfrm>
            <a:off x="3347864" y="2933700"/>
            <a:ext cx="5580062" cy="4302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100" dirty="0">
                <a:latin typeface="Calibri Light" panose="020F0302020204030204" pitchFamily="34" charset="0"/>
              </a:rPr>
              <a:t>Kako bi se umanjio pad naručivanja u kategorijama </a:t>
            </a:r>
            <a:r>
              <a:rPr lang="hr-HR" altLang="sr-Latn-RS" sz="1100" b="1" dirty="0">
                <a:latin typeface="Calibri Light" panose="020F0302020204030204" pitchFamily="34" charset="0"/>
              </a:rPr>
              <a:t>važno je komunicirati sigurnost dostave naručenih proizvoda za zdravlje korisnika</a:t>
            </a:r>
            <a:r>
              <a:rPr lang="hr-HR" altLang="sr-Latn-RS" sz="1100" dirty="0">
                <a:latin typeface="Calibri Light" panose="020F0302020204030204" pitchFamily="34" charset="0"/>
              </a:rPr>
              <a:t>.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737929D-5CBF-4A78-B01D-E5329658CF39}"/>
              </a:ext>
            </a:extLst>
          </p:cNvPr>
          <p:cNvSpPr txBox="1"/>
          <p:nvPr/>
        </p:nvSpPr>
        <p:spPr>
          <a:xfrm>
            <a:off x="1097310" y="4612049"/>
            <a:ext cx="234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00" dirty="0">
                <a:latin typeface="+mj-lt"/>
              </a:rPr>
              <a:t>Smatrate li da je dostava naručenih proizvoda sigurnija za Vaše zdravlje u odnosu na samostalan odlazak u trgovinu?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4792</TotalTime>
  <Words>368</Words>
  <Application>Microsoft Office PowerPoint</Application>
  <PresentationFormat>On-screen Show (16:9)</PresentationFormat>
  <Paragraphs>62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Latha</vt:lpstr>
      <vt:lpstr>Office Theme</vt:lpstr>
      <vt:lpstr>Chart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Ivor</cp:lastModifiedBy>
  <cp:revision>308</cp:revision>
  <dcterms:created xsi:type="dcterms:W3CDTF">2017-02-22T15:15:06Z</dcterms:created>
  <dcterms:modified xsi:type="dcterms:W3CDTF">2020-04-03T12:43:28Z</dcterms:modified>
  <cp:category/>
</cp:coreProperties>
</file>