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12"/>
  </p:notesMasterIdLst>
  <p:sldIdLst>
    <p:sldId id="256" r:id="rId3"/>
    <p:sldId id="312" r:id="rId4"/>
    <p:sldId id="313" r:id="rId5"/>
    <p:sldId id="317" r:id="rId6"/>
    <p:sldId id="318" r:id="rId7"/>
    <p:sldId id="321" r:id="rId8"/>
    <p:sldId id="322" r:id="rId9"/>
    <p:sldId id="319" r:id="rId10"/>
    <p:sldId id="320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C0E1DC"/>
    <a:srgbClr val="FFFFFF"/>
    <a:srgbClr val="32AEB8"/>
    <a:srgbClr val="418085"/>
    <a:srgbClr val="000000"/>
    <a:srgbClr val="F2A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94599" autoAdjust="0"/>
  </p:normalViewPr>
  <p:slideViewPr>
    <p:cSldViewPr>
      <p:cViewPr>
        <p:scale>
          <a:sx n="106" d="100"/>
          <a:sy n="106" d="100"/>
        </p:scale>
        <p:origin x="-854" y="-163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B7999-6370-431E-924F-CC5F48CE2E0E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2C36B-35D9-4B50-92DB-514A864F6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62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2C36B-35D9-4B50-92DB-514A864F6D0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8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1fdc4dfe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1fdc4dfe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71fdc4dfea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71fdc4dfea_0_5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1fdc4dfe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1fdc4dfe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232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71fdc4dfea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71fdc4dfea_0_5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723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71fdc4dfea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71fdc4dfea_0_5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9521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71fdc4dfea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71fdc4dfea_0_5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5004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1fdc4dfe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1fdc4dfe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0310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1fdc4dfe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1fdc4dfe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36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161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1484609" y="1624438"/>
            <a:ext cx="20724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ubTitle" idx="1"/>
          </p:nvPr>
        </p:nvSpPr>
        <p:spPr>
          <a:xfrm>
            <a:off x="1257809" y="2256663"/>
            <a:ext cx="25260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0471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987463" y="1495975"/>
            <a:ext cx="3365400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791149" y="1495975"/>
            <a:ext cx="3365400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053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3277050" y="3086109"/>
            <a:ext cx="25899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1"/>
          </p:nvPr>
        </p:nvSpPr>
        <p:spPr>
          <a:xfrm>
            <a:off x="2550600" y="1102950"/>
            <a:ext cx="4042800" cy="14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1269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899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5262909" y="1541036"/>
            <a:ext cx="3501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5945859" y="699236"/>
            <a:ext cx="21354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41559" y="2471661"/>
            <a:ext cx="314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7282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75200" y="2096950"/>
            <a:ext cx="2885400" cy="19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3793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1484609" y="1624438"/>
            <a:ext cx="20724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ubTitle" idx="1"/>
          </p:nvPr>
        </p:nvSpPr>
        <p:spPr>
          <a:xfrm>
            <a:off x="1257809" y="2256663"/>
            <a:ext cx="25260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66795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987463" y="1495975"/>
            <a:ext cx="3365400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791149" y="1495975"/>
            <a:ext cx="3365400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6741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813650" y="32845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1"/>
          </p:nvPr>
        </p:nvSpPr>
        <p:spPr>
          <a:xfrm>
            <a:off x="813650" y="36556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2"/>
          </p:nvPr>
        </p:nvSpPr>
        <p:spPr>
          <a:xfrm>
            <a:off x="3371700" y="32845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3"/>
          </p:nvPr>
        </p:nvSpPr>
        <p:spPr>
          <a:xfrm>
            <a:off x="3371700" y="36556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title" idx="4"/>
          </p:nvPr>
        </p:nvSpPr>
        <p:spPr>
          <a:xfrm>
            <a:off x="5929750" y="32845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ubTitle" idx="5"/>
          </p:nvPr>
        </p:nvSpPr>
        <p:spPr>
          <a:xfrm>
            <a:off x="5929750" y="36556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title" idx="6"/>
          </p:nvPr>
        </p:nvSpPr>
        <p:spPr>
          <a:xfrm>
            <a:off x="1812750" y="393056"/>
            <a:ext cx="55185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29286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 ">
  <p:cSld name="Title + Four Columns 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867225" y="3284550"/>
            <a:ext cx="16782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subTitle" idx="1"/>
          </p:nvPr>
        </p:nvSpPr>
        <p:spPr>
          <a:xfrm>
            <a:off x="867225" y="3655625"/>
            <a:ext cx="16782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title" idx="2"/>
          </p:nvPr>
        </p:nvSpPr>
        <p:spPr>
          <a:xfrm>
            <a:off x="1812750" y="393056"/>
            <a:ext cx="55185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title" idx="3"/>
          </p:nvPr>
        </p:nvSpPr>
        <p:spPr>
          <a:xfrm>
            <a:off x="2777675" y="3284550"/>
            <a:ext cx="16782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subTitle" idx="4"/>
          </p:nvPr>
        </p:nvSpPr>
        <p:spPr>
          <a:xfrm>
            <a:off x="2777675" y="3655625"/>
            <a:ext cx="16782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title" idx="5"/>
          </p:nvPr>
        </p:nvSpPr>
        <p:spPr>
          <a:xfrm>
            <a:off x="4688125" y="3284550"/>
            <a:ext cx="16782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subTitle" idx="6"/>
          </p:nvPr>
        </p:nvSpPr>
        <p:spPr>
          <a:xfrm>
            <a:off x="4688125" y="3655625"/>
            <a:ext cx="16782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title" idx="7"/>
          </p:nvPr>
        </p:nvSpPr>
        <p:spPr>
          <a:xfrm>
            <a:off x="6598575" y="3284550"/>
            <a:ext cx="16782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8"/>
          </p:nvPr>
        </p:nvSpPr>
        <p:spPr>
          <a:xfrm>
            <a:off x="6598575" y="3655625"/>
            <a:ext cx="16782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80218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ubTitle" idx="1"/>
          </p:nvPr>
        </p:nvSpPr>
        <p:spPr>
          <a:xfrm>
            <a:off x="875200" y="1840200"/>
            <a:ext cx="2850600" cy="14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20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ctrTitle"/>
          </p:nvPr>
        </p:nvSpPr>
        <p:spPr>
          <a:xfrm>
            <a:off x="997500" y="822950"/>
            <a:ext cx="44934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Font typeface="Work Sans Regular"/>
              <a:buNone/>
              <a:defRPr sz="5200">
                <a:latin typeface="Work Sans Regular"/>
                <a:ea typeface="Work Sans Regular"/>
                <a:cs typeface="Work Sans Regular"/>
                <a:sym typeface="Work Sans Regular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1" name="Google Shape;151;p25"/>
          <p:cNvSpPr txBox="1">
            <a:spLocks noGrp="1"/>
          </p:cNvSpPr>
          <p:nvPr>
            <p:ph type="subTitle" idx="1"/>
          </p:nvPr>
        </p:nvSpPr>
        <p:spPr>
          <a:xfrm>
            <a:off x="997500" y="1691125"/>
            <a:ext cx="334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5217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00944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_ONLY_1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/>
          <p:nvPr/>
        </p:nvSpPr>
        <p:spPr>
          <a:xfrm>
            <a:off x="467250" y="453900"/>
            <a:ext cx="8209500" cy="423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5586925" y="1624438"/>
            <a:ext cx="20724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/>
          </p:nvPr>
        </p:nvSpPr>
        <p:spPr>
          <a:xfrm>
            <a:off x="5360125" y="2256663"/>
            <a:ext cx="25260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5124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67250" y="453900"/>
            <a:ext cx="8209500" cy="423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661250" y="1895723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661250" y="2239798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2" hasCustomPrompt="1"/>
          </p:nvPr>
        </p:nvSpPr>
        <p:spPr>
          <a:xfrm>
            <a:off x="970850" y="1561573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3"/>
          </p:nvPr>
        </p:nvSpPr>
        <p:spPr>
          <a:xfrm>
            <a:off x="3371700" y="1895723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4"/>
          </p:nvPr>
        </p:nvSpPr>
        <p:spPr>
          <a:xfrm>
            <a:off x="3371700" y="2239798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5" hasCustomPrompt="1"/>
          </p:nvPr>
        </p:nvSpPr>
        <p:spPr>
          <a:xfrm>
            <a:off x="3681300" y="1561573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6"/>
          </p:nvPr>
        </p:nvSpPr>
        <p:spPr>
          <a:xfrm>
            <a:off x="6082150" y="1895723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7"/>
          </p:nvPr>
        </p:nvSpPr>
        <p:spPr>
          <a:xfrm>
            <a:off x="6082150" y="2239798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8" hasCustomPrompt="1"/>
          </p:nvPr>
        </p:nvSpPr>
        <p:spPr>
          <a:xfrm>
            <a:off x="6391750" y="1561573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9"/>
          </p:nvPr>
        </p:nvSpPr>
        <p:spPr>
          <a:xfrm>
            <a:off x="661250" y="34639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3"/>
          </p:nvPr>
        </p:nvSpPr>
        <p:spPr>
          <a:xfrm>
            <a:off x="661250" y="38080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4" hasCustomPrompt="1"/>
          </p:nvPr>
        </p:nvSpPr>
        <p:spPr>
          <a:xfrm>
            <a:off x="970850" y="3129811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15"/>
          </p:nvPr>
        </p:nvSpPr>
        <p:spPr>
          <a:xfrm>
            <a:off x="3371700" y="34639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6"/>
          </p:nvPr>
        </p:nvSpPr>
        <p:spPr>
          <a:xfrm>
            <a:off x="3371700" y="38080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17" hasCustomPrompt="1"/>
          </p:nvPr>
        </p:nvSpPr>
        <p:spPr>
          <a:xfrm>
            <a:off x="3681300" y="3129811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18"/>
          </p:nvPr>
        </p:nvSpPr>
        <p:spPr>
          <a:xfrm>
            <a:off x="6082150" y="3463961"/>
            <a:ext cx="24006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ubTitle" idx="19"/>
          </p:nvPr>
        </p:nvSpPr>
        <p:spPr>
          <a:xfrm>
            <a:off x="6082150" y="3808036"/>
            <a:ext cx="2400600" cy="6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20" hasCustomPrompt="1"/>
          </p:nvPr>
        </p:nvSpPr>
        <p:spPr>
          <a:xfrm>
            <a:off x="6391750" y="3129811"/>
            <a:ext cx="17814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/>
          <p:nvPr/>
        </p:nvSpPr>
        <p:spPr>
          <a:xfrm rot="10800000">
            <a:off x="2100750" y="-51175"/>
            <a:ext cx="4942500" cy="12009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 idx="21"/>
          </p:nvPr>
        </p:nvSpPr>
        <p:spPr>
          <a:xfrm>
            <a:off x="2740650" y="453900"/>
            <a:ext cx="36627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631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  <p:sldLayoutId id="2147483700" r:id="rId17"/>
    <p:sldLayoutId id="2147483701" r:id="rId18"/>
    <p:sldLayoutId id="2147483702" r:id="rId19"/>
    <p:sldLayoutId id="2147483703" r:id="rId20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50" r:id="rId12"/>
    <p:sldLayoutId id="2147483699" r:id="rId13"/>
    <p:sldLayoutId id="2147483709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127B64-7911-4BED-A52F-EB0B9D4DF80F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C0E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" y="1419622"/>
            <a:ext cx="5292080" cy="1080121"/>
          </a:xfrm>
        </p:spPr>
        <p:txBody>
          <a:bodyPr/>
          <a:lstStyle/>
          <a:p>
            <a:pPr algn="ctr"/>
            <a:r>
              <a:rPr lang="hr-HR" altLang="ko-KR" sz="2800" b="1" dirty="0">
                <a:solidFill>
                  <a:srgbClr val="418085"/>
                </a:solidFill>
                <a:latin typeface="HelveticaNeueLT Pro 107 XBlkCn" panose="020B0806040502050204" pitchFamily="34" charset="0"/>
                <a:ea typeface="맑은 고딕" pitchFamily="50" charset="-127"/>
              </a:rPr>
              <a:t>UDRUGA GLAS PODUZETNIKA</a:t>
            </a:r>
            <a:endParaRPr lang="en-US" altLang="ko-KR" sz="2800" b="1" dirty="0">
              <a:solidFill>
                <a:srgbClr val="418085"/>
              </a:solidFill>
              <a:latin typeface="HelveticaNeueLT Pro 107 XBlkCn" panose="020B080604050205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-25826" y="2589688"/>
            <a:ext cx="5292080" cy="499281"/>
          </a:xfrm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pl-PL" altLang="ko-KR" sz="1600" dirty="0"/>
              <a:t>Efekt smanjenja stope </a:t>
            </a:r>
            <a:r>
              <a:rPr lang="pl-PL" altLang="ko-KR" sz="1600" dirty="0" smtClean="0"/>
              <a:t>PDV-a</a:t>
            </a:r>
            <a:endParaRPr lang="pl-PL" altLang="ko-KR" sz="1600" dirty="0"/>
          </a:p>
          <a:p>
            <a:pPr algn="ctr">
              <a:spcBef>
                <a:spcPts val="0"/>
              </a:spcBef>
              <a:defRPr/>
            </a:pPr>
            <a:r>
              <a:rPr lang="pl-PL" altLang="ko-KR" sz="1600" dirty="0"/>
              <a:t>na 13% za frizerske usluge</a:t>
            </a:r>
            <a:endParaRPr lang="en-US" altLang="ko-KR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D4541CF-3CFC-4D56-861D-FA54CE55EB2F}"/>
              </a:ext>
            </a:extLst>
          </p:cNvPr>
          <p:cNvSpPr/>
          <p:nvPr/>
        </p:nvSpPr>
        <p:spPr>
          <a:xfrm>
            <a:off x="5580112" y="0"/>
            <a:ext cx="3563888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4BCDAFF4-9032-4959-A9D5-FA1F6E514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674" y="267490"/>
            <a:ext cx="2152232" cy="2081996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="" xmlns:a16="http://schemas.microsoft.com/office/drawing/2014/main" id="{E1559F5B-A1DD-4A5C-B4B7-9CB05462E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9629" y="2603332"/>
            <a:ext cx="2286322" cy="228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63854F-A16C-43F6-93DC-5B8DF7D25F53}"/>
              </a:ext>
            </a:extLst>
          </p:cNvPr>
          <p:cNvSpPr/>
          <p:nvPr/>
        </p:nvSpPr>
        <p:spPr>
          <a:xfrm>
            <a:off x="453037" y="401989"/>
            <a:ext cx="8237926" cy="4330001"/>
          </a:xfrm>
          <a:prstGeom prst="rect">
            <a:avLst/>
          </a:prstGeom>
          <a:solidFill>
            <a:srgbClr val="C0E1DC"/>
          </a:solidFill>
          <a:ln>
            <a:solidFill>
              <a:srgbClr val="C0E1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8" name="Google Shape;278;p39"/>
          <p:cNvSpPr txBox="1">
            <a:spLocks noGrp="1"/>
          </p:cNvSpPr>
          <p:nvPr>
            <p:ph type="title"/>
          </p:nvPr>
        </p:nvSpPr>
        <p:spPr>
          <a:xfrm>
            <a:off x="755576" y="843558"/>
            <a:ext cx="7272808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hr-HR" dirty="0" smtClean="0"/>
              <a:t>Sažetak analize prema realističnom scenariju</a:t>
            </a:r>
            <a:endParaRPr dirty="0"/>
          </a:p>
        </p:txBody>
      </p:sp>
      <p:sp>
        <p:nvSpPr>
          <p:cNvPr id="279" name="Google Shape;279;p39"/>
          <p:cNvSpPr txBox="1">
            <a:spLocks noGrp="1"/>
          </p:cNvSpPr>
          <p:nvPr>
            <p:ph type="subTitle" idx="1"/>
          </p:nvPr>
        </p:nvSpPr>
        <p:spPr>
          <a:xfrm>
            <a:off x="755576" y="1419622"/>
            <a:ext cx="7848872" cy="2808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/>
              <a:t>od 154% </a:t>
            </a:r>
            <a:r>
              <a:rPr lang="en-US" dirty="0" err="1"/>
              <a:t>frizerskih</a:t>
            </a:r>
            <a:r>
              <a:rPr lang="en-US" dirty="0"/>
              <a:t> </a:t>
            </a:r>
            <a:r>
              <a:rPr lang="en-US" dirty="0" err="1"/>
              <a:t>salona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5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/>
              <a:t>sustav</a:t>
            </a:r>
            <a:r>
              <a:rPr lang="en-US" dirty="0"/>
              <a:t> PDV-a</a:t>
            </a:r>
          </a:p>
          <a:p>
            <a:pPr algn="l">
              <a:buFont typeface="Arial" pitchFamily="34" charset="0"/>
              <a:buChar char="•"/>
            </a:pPr>
            <a:r>
              <a:rPr lang="pl-PL" dirty="0" smtClean="0"/>
              <a:t>Ukupni </a:t>
            </a:r>
            <a:r>
              <a:rPr lang="pl-PL" dirty="0"/>
              <a:t>porast od 1.250 </a:t>
            </a:r>
            <a:r>
              <a:rPr lang="pl-PL" dirty="0" smtClean="0"/>
              <a:t>novozaposlenih </a:t>
            </a:r>
            <a:r>
              <a:rPr lang="pl-PL" dirty="0"/>
              <a:t>u periodu od 5 godina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Ukupni</a:t>
            </a:r>
            <a:r>
              <a:rPr lang="en-US" dirty="0" smtClean="0"/>
              <a:t> </a:t>
            </a:r>
            <a:r>
              <a:rPr lang="en-US" dirty="0" err="1"/>
              <a:t>porast</a:t>
            </a:r>
            <a:r>
              <a:rPr lang="en-US" dirty="0"/>
              <a:t> od 37,4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kuna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PDV-a od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osobnog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hr-HR" dirty="0" smtClean="0"/>
              <a:t>                </a:t>
            </a:r>
            <a:r>
              <a:rPr lang="en-US" dirty="0" err="1" smtClean="0"/>
              <a:t>novozaposlenih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periodu</a:t>
            </a:r>
            <a:r>
              <a:rPr lang="en-US" dirty="0"/>
              <a:t> od 5 </a:t>
            </a:r>
            <a:r>
              <a:rPr lang="en-US" dirty="0" err="1"/>
              <a:t>godina</a:t>
            </a:r>
            <a:endParaRPr lang="en-US" dirty="0"/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Direktni</a:t>
            </a:r>
            <a:r>
              <a:rPr lang="en-US" dirty="0" smtClean="0"/>
              <a:t> </a:t>
            </a:r>
            <a:r>
              <a:rPr lang="en-US" dirty="0" err="1"/>
              <a:t>sumarnim</a:t>
            </a:r>
            <a:r>
              <a:rPr lang="en-US" dirty="0"/>
              <a:t> </a:t>
            </a:r>
            <a:r>
              <a:rPr lang="en-US" dirty="0" err="1"/>
              <a:t>efektom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očekivati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od 18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kuna</a:t>
            </a:r>
            <a:r>
              <a:rPr lang="en-US" dirty="0"/>
              <a:t> od </a:t>
            </a:r>
            <a:r>
              <a:rPr lang="en-US" dirty="0" err="1"/>
              <a:t>uplate</a:t>
            </a:r>
            <a:r>
              <a:rPr lang="en-US" dirty="0"/>
              <a:t> PDV-a od </a:t>
            </a:r>
            <a:r>
              <a:rPr lang="en-US" dirty="0" err="1"/>
              <a:t>salona</a:t>
            </a:r>
            <a:r>
              <a:rPr lang="en-US" dirty="0"/>
              <a:t> i </a:t>
            </a:r>
            <a:r>
              <a:rPr lang="en-US" dirty="0" err="1"/>
              <a:t>novozaposlenih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5 </a:t>
            </a:r>
            <a:r>
              <a:rPr lang="en-US" dirty="0" err="1"/>
              <a:t>godina</a:t>
            </a:r>
            <a:endParaRPr lang="en-US" dirty="0"/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Povrh</a:t>
            </a:r>
            <a:r>
              <a:rPr lang="en-US" dirty="0" smtClean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očekivati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od 4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kuna</a:t>
            </a:r>
            <a:r>
              <a:rPr lang="en-US" dirty="0"/>
              <a:t> od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hr-HR" dirty="0" smtClean="0"/>
              <a:t>   </a:t>
            </a:r>
            <a:r>
              <a:rPr lang="en-US" dirty="0" err="1" smtClean="0"/>
              <a:t>novozaposlenih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periodu</a:t>
            </a:r>
            <a:r>
              <a:rPr lang="en-US" dirty="0"/>
              <a:t> od 5 </a:t>
            </a:r>
            <a:r>
              <a:rPr lang="en-US" dirty="0" err="1"/>
              <a:t>godina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Prema</a:t>
            </a:r>
            <a:r>
              <a:rPr lang="en-US" b="1" dirty="0"/>
              <a:t> </a:t>
            </a:r>
            <a:r>
              <a:rPr lang="en-US" b="1" dirty="0" err="1"/>
              <a:t>realističnom</a:t>
            </a:r>
            <a:r>
              <a:rPr lang="en-US" b="1" dirty="0"/>
              <a:t> </a:t>
            </a:r>
            <a:r>
              <a:rPr lang="en-US" b="1" dirty="0" err="1"/>
              <a:t>scenariju</a:t>
            </a:r>
            <a:r>
              <a:rPr lang="en-US" b="1" dirty="0"/>
              <a:t> </a:t>
            </a:r>
            <a:r>
              <a:rPr lang="en-US" b="1" dirty="0" err="1"/>
              <a:t>možemo</a:t>
            </a:r>
            <a:r>
              <a:rPr lang="en-US" b="1" dirty="0"/>
              <a:t> </a:t>
            </a:r>
            <a:r>
              <a:rPr lang="en-US" b="1" dirty="0" err="1"/>
              <a:t>očekivati</a:t>
            </a:r>
            <a:r>
              <a:rPr lang="en-US" b="1" dirty="0"/>
              <a:t> </a:t>
            </a:r>
            <a:r>
              <a:rPr lang="en-US" b="1" dirty="0" err="1"/>
              <a:t>ukupni</a:t>
            </a:r>
            <a:r>
              <a:rPr lang="en-US" b="1" dirty="0"/>
              <a:t> </a:t>
            </a:r>
            <a:r>
              <a:rPr lang="en-US" b="1" dirty="0" err="1"/>
              <a:t>dodatni</a:t>
            </a:r>
            <a:r>
              <a:rPr lang="en-US" b="1" dirty="0"/>
              <a:t> </a:t>
            </a:r>
            <a:r>
              <a:rPr lang="en-US" b="1" dirty="0" err="1"/>
              <a:t>prihod</a:t>
            </a:r>
            <a:r>
              <a:rPr lang="en-US" b="1" dirty="0"/>
              <a:t> od 22 </a:t>
            </a:r>
            <a:r>
              <a:rPr lang="en-US" b="1" dirty="0" err="1"/>
              <a:t>miliona</a:t>
            </a:r>
            <a:r>
              <a:rPr lang="en-US" b="1" dirty="0"/>
              <a:t> </a:t>
            </a:r>
            <a:r>
              <a:rPr lang="en-US" b="1" dirty="0" err="1"/>
              <a:t>kuna</a:t>
            </a:r>
            <a:r>
              <a:rPr lang="en-US" b="1" dirty="0"/>
              <a:t> od </a:t>
            </a:r>
            <a:r>
              <a:rPr lang="en-US" b="1" dirty="0" err="1"/>
              <a:t>kumulativnih</a:t>
            </a:r>
            <a:r>
              <a:rPr lang="en-US" b="1" dirty="0"/>
              <a:t> </a:t>
            </a:r>
            <a:r>
              <a:rPr lang="en-US" b="1" dirty="0" err="1"/>
              <a:t>efekata</a:t>
            </a:r>
            <a:r>
              <a:rPr lang="en-US" b="1" dirty="0"/>
              <a:t> u </a:t>
            </a:r>
            <a:r>
              <a:rPr lang="en-US" b="1" dirty="0" err="1"/>
              <a:t>periodu</a:t>
            </a:r>
            <a:r>
              <a:rPr lang="en-US" b="1" dirty="0"/>
              <a:t> od 5 </a:t>
            </a:r>
            <a:r>
              <a:rPr lang="en-US" b="1" dirty="0" err="1"/>
              <a:t>godina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711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1A3AF28-6589-4593-BBF5-E49016ED18EF}"/>
              </a:ext>
            </a:extLst>
          </p:cNvPr>
          <p:cNvSpPr/>
          <p:nvPr/>
        </p:nvSpPr>
        <p:spPr>
          <a:xfrm>
            <a:off x="347503" y="0"/>
            <a:ext cx="8208912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3" name="Google Shape;733;p56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7441216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pl-PL" dirty="0"/>
              <a:t>Struktura frizerskih salona prema prihodima za </a:t>
            </a:r>
            <a:r>
              <a:rPr lang="pl-PL" dirty="0" smtClean="0"/>
              <a:t>  ulazak </a:t>
            </a:r>
            <a:r>
              <a:rPr lang="pl-PL" dirty="0"/>
              <a:t>u sustav PDV-a</a:t>
            </a:r>
            <a:endParaRPr dirty="0"/>
          </a:p>
        </p:txBody>
      </p:sp>
      <p:sp>
        <p:nvSpPr>
          <p:cNvPr id="731" name="Google Shape;731;p56"/>
          <p:cNvSpPr txBox="1">
            <a:spLocks noGrp="1"/>
          </p:cNvSpPr>
          <p:nvPr>
            <p:ph type="body" idx="1"/>
          </p:nvPr>
        </p:nvSpPr>
        <p:spPr>
          <a:xfrm>
            <a:off x="347503" y="1131590"/>
            <a:ext cx="8268800" cy="30963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imamo</a:t>
            </a:r>
            <a:r>
              <a:rPr lang="en-US" sz="1200" dirty="0"/>
              <a:t> </a:t>
            </a:r>
            <a:r>
              <a:rPr lang="en-US" sz="1200" dirty="0" err="1"/>
              <a:t>rast</a:t>
            </a:r>
            <a:r>
              <a:rPr lang="en-US" sz="1200" dirty="0"/>
              <a:t> od 154% </a:t>
            </a:r>
            <a:r>
              <a:rPr lang="en-US" sz="1200" dirty="0" err="1"/>
              <a:t>frizerskih</a:t>
            </a:r>
            <a:r>
              <a:rPr lang="en-US" sz="1200" dirty="0"/>
              <a:t> </a:t>
            </a:r>
            <a:r>
              <a:rPr lang="en-US" sz="1200" dirty="0" err="1"/>
              <a:t>salona</a:t>
            </a:r>
            <a:r>
              <a:rPr lang="en-US" sz="1200" dirty="0"/>
              <a:t> </a:t>
            </a:r>
            <a:r>
              <a:rPr lang="en-US" sz="1200" dirty="0" err="1"/>
              <a:t>unutar</a:t>
            </a:r>
            <a:r>
              <a:rPr lang="en-US" sz="1200" dirty="0"/>
              <a:t> 5 </a:t>
            </a:r>
            <a:r>
              <a:rPr lang="en-US" sz="1200" dirty="0" err="1"/>
              <a:t>godina</a:t>
            </a:r>
            <a:r>
              <a:rPr lang="en-US" sz="1200" dirty="0"/>
              <a:t> </a:t>
            </a:r>
            <a:r>
              <a:rPr lang="en-US" sz="1200" dirty="0" err="1"/>
              <a:t>koji</a:t>
            </a:r>
            <a:r>
              <a:rPr lang="en-US" sz="1200" dirty="0"/>
              <a:t> </a:t>
            </a:r>
            <a:r>
              <a:rPr lang="en-US" sz="1200" dirty="0" err="1"/>
              <a:t>ulaze</a:t>
            </a:r>
            <a:r>
              <a:rPr lang="en-US" sz="1200" dirty="0"/>
              <a:t> u </a:t>
            </a:r>
            <a:r>
              <a:rPr lang="en-US" sz="1200" dirty="0" err="1"/>
              <a:t>sustav</a:t>
            </a:r>
            <a:r>
              <a:rPr lang="en-US" sz="1200" dirty="0"/>
              <a:t> PDV-a!</a:t>
            </a:r>
            <a:endParaRPr lang="hr-HR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43585"/>
            <a:ext cx="6065344" cy="204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6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63854F-A16C-43F6-93DC-5B8DF7D25F53}"/>
              </a:ext>
            </a:extLst>
          </p:cNvPr>
          <p:cNvSpPr/>
          <p:nvPr/>
        </p:nvSpPr>
        <p:spPr>
          <a:xfrm>
            <a:off x="453037" y="401989"/>
            <a:ext cx="8237926" cy="4330001"/>
          </a:xfrm>
          <a:prstGeom prst="rect">
            <a:avLst/>
          </a:prstGeom>
          <a:solidFill>
            <a:srgbClr val="C0E1DC"/>
          </a:solidFill>
          <a:ln>
            <a:solidFill>
              <a:srgbClr val="C0E1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8" name="Google Shape;278;p39"/>
          <p:cNvSpPr txBox="1">
            <a:spLocks noGrp="1"/>
          </p:cNvSpPr>
          <p:nvPr>
            <p:ph type="title"/>
          </p:nvPr>
        </p:nvSpPr>
        <p:spPr>
          <a:xfrm>
            <a:off x="755576" y="843558"/>
            <a:ext cx="7128792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pl-PL" dirty="0"/>
              <a:t>Povećanje broja zaposlenika po godinama</a:t>
            </a:r>
            <a:endParaRPr dirty="0"/>
          </a:p>
        </p:txBody>
      </p:sp>
      <p:sp>
        <p:nvSpPr>
          <p:cNvPr id="279" name="Google Shape;279;p39"/>
          <p:cNvSpPr txBox="1">
            <a:spLocks noGrp="1"/>
          </p:cNvSpPr>
          <p:nvPr>
            <p:ph type="subTitle" idx="1"/>
          </p:nvPr>
        </p:nvSpPr>
        <p:spPr>
          <a:xfrm>
            <a:off x="755576" y="1779662"/>
            <a:ext cx="7056784" cy="13681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endParaRPr lang="hr-HR" dirty="0" smtClean="0"/>
          </a:p>
          <a:p>
            <a:pPr marL="0" indent="0" algn="l"/>
            <a:endParaRPr lang="hr-HR" dirty="0"/>
          </a:p>
          <a:p>
            <a:pPr marL="0" indent="0" algn="l"/>
            <a:endParaRPr lang="hr-HR" dirty="0" smtClean="0"/>
          </a:p>
          <a:p>
            <a:pPr marL="0" indent="0" algn="l"/>
            <a:endParaRPr lang="hr-HR" dirty="0"/>
          </a:p>
          <a:p>
            <a:pPr marL="0" indent="0" algn="l"/>
            <a:endParaRPr lang="hr-HR" dirty="0" smtClean="0"/>
          </a:p>
          <a:p>
            <a:pPr marL="0" indent="0" algn="l"/>
            <a:endParaRPr lang="hr-HR" dirty="0"/>
          </a:p>
          <a:p>
            <a:pPr marL="0" indent="0" algn="l"/>
            <a:endParaRPr lang="hr-HR" dirty="0" smtClean="0"/>
          </a:p>
          <a:p>
            <a:pPr marL="0" indent="0"/>
            <a:endParaRPr lang="hr-HR" sz="1200" dirty="0"/>
          </a:p>
          <a:p>
            <a:pPr marL="0" indent="0"/>
            <a:endParaRPr lang="hr-HR" sz="1200" dirty="0" smtClean="0"/>
          </a:p>
          <a:p>
            <a:pPr marL="0" indent="0"/>
            <a:endParaRPr lang="hr-HR" sz="1200" dirty="0" smtClean="0"/>
          </a:p>
          <a:p>
            <a:pPr marL="0" indent="0"/>
            <a:endParaRPr lang="hr-HR" sz="1200" dirty="0"/>
          </a:p>
          <a:p>
            <a:pPr marL="0" indent="0"/>
            <a:endParaRPr lang="hr-HR" sz="1200" dirty="0" smtClean="0"/>
          </a:p>
          <a:p>
            <a:pPr marL="0" indent="0"/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možemo</a:t>
            </a:r>
            <a:r>
              <a:rPr lang="en-US" sz="1200" dirty="0"/>
              <a:t> </a:t>
            </a:r>
            <a:r>
              <a:rPr lang="en-US" sz="1200" dirty="0" err="1"/>
              <a:t>očekivati</a:t>
            </a:r>
            <a:r>
              <a:rPr lang="en-US" sz="1200" dirty="0"/>
              <a:t> </a:t>
            </a:r>
            <a:r>
              <a:rPr lang="en-US" sz="1200" dirty="0" err="1"/>
              <a:t>ukupni</a:t>
            </a:r>
            <a:r>
              <a:rPr lang="en-US" sz="1200" dirty="0"/>
              <a:t> </a:t>
            </a:r>
            <a:r>
              <a:rPr lang="en-US" sz="1200" dirty="0" err="1"/>
              <a:t>porast</a:t>
            </a:r>
            <a:r>
              <a:rPr lang="en-US" sz="1200" dirty="0"/>
              <a:t> od 1.250 novo </a:t>
            </a:r>
            <a:r>
              <a:rPr lang="en-US" sz="1200" dirty="0" err="1"/>
              <a:t>zaposlenih</a:t>
            </a:r>
            <a:r>
              <a:rPr lang="en-US" sz="1200" dirty="0"/>
              <a:t> u </a:t>
            </a:r>
            <a:r>
              <a:rPr lang="en-US" sz="1200" dirty="0" err="1"/>
              <a:t>periodu</a:t>
            </a:r>
            <a:r>
              <a:rPr lang="en-US" sz="1200" dirty="0"/>
              <a:t> </a:t>
            </a:r>
            <a:r>
              <a:rPr lang="hr-HR" sz="1200" dirty="0" smtClean="0"/>
              <a:t>   o</a:t>
            </a:r>
            <a:r>
              <a:rPr lang="en-US" sz="1200" dirty="0" smtClean="0"/>
              <a:t>d </a:t>
            </a:r>
            <a:r>
              <a:rPr lang="en-US" sz="1200" dirty="0"/>
              <a:t>5 </a:t>
            </a:r>
            <a:r>
              <a:rPr lang="en-US" sz="1200" dirty="0" err="1"/>
              <a:t>godina</a:t>
            </a:r>
            <a:r>
              <a:rPr lang="en-US" sz="1200" dirty="0"/>
              <a:t>!</a:t>
            </a:r>
            <a:endParaRPr lang="hr-HR" sz="1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1521104"/>
            <a:ext cx="5302087" cy="209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2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1A3AF28-6589-4593-BBF5-E49016ED18EF}"/>
              </a:ext>
            </a:extLst>
          </p:cNvPr>
          <p:cNvSpPr/>
          <p:nvPr/>
        </p:nvSpPr>
        <p:spPr>
          <a:xfrm>
            <a:off x="467544" y="0"/>
            <a:ext cx="8208912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3" name="Google Shape;733;p56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7513224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en-US" dirty="0" err="1"/>
              <a:t>Prihod</a:t>
            </a:r>
            <a:r>
              <a:rPr lang="en-US" dirty="0"/>
              <a:t> PDV-a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osobnog</a:t>
            </a:r>
            <a:r>
              <a:rPr lang="en-US" dirty="0"/>
              <a:t> </a:t>
            </a:r>
            <a:r>
              <a:rPr lang="en-US" dirty="0" err="1"/>
              <a:t>dohodka</a:t>
            </a:r>
            <a:r>
              <a:rPr lang="en-US" dirty="0"/>
              <a:t> </a:t>
            </a:r>
            <a:r>
              <a:rPr lang="hr-HR" dirty="0" smtClean="0"/>
              <a:t>   </a:t>
            </a:r>
            <a:r>
              <a:rPr lang="en-US" dirty="0" err="1" smtClean="0"/>
              <a:t>novozaposlenih</a:t>
            </a:r>
            <a:endParaRPr dirty="0"/>
          </a:p>
        </p:txBody>
      </p:sp>
      <p:sp>
        <p:nvSpPr>
          <p:cNvPr id="731" name="Google Shape;731;p56"/>
          <p:cNvSpPr txBox="1">
            <a:spLocks noGrp="1"/>
          </p:cNvSpPr>
          <p:nvPr>
            <p:ph type="body" idx="1"/>
          </p:nvPr>
        </p:nvSpPr>
        <p:spPr>
          <a:xfrm>
            <a:off x="987462" y="1495975"/>
            <a:ext cx="7400961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139700" indent="0">
              <a:buNone/>
            </a:pPr>
            <a:endParaRPr lang="hr-HR" dirty="0" smtClean="0"/>
          </a:p>
          <a:p>
            <a:pPr marL="139700" indent="0" algn="ctr">
              <a:buNone/>
            </a:pPr>
            <a:endParaRPr lang="hr-HR" sz="1200" dirty="0" smtClean="0"/>
          </a:p>
          <a:p>
            <a:pPr marL="139700" indent="0" algn="ctr">
              <a:buNone/>
            </a:pPr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možemo</a:t>
            </a:r>
            <a:r>
              <a:rPr lang="en-US" sz="1200" dirty="0"/>
              <a:t> </a:t>
            </a:r>
            <a:r>
              <a:rPr lang="en-US" sz="1200" dirty="0" err="1"/>
              <a:t>očekivati</a:t>
            </a:r>
            <a:r>
              <a:rPr lang="en-US" sz="1200" dirty="0"/>
              <a:t> </a:t>
            </a:r>
            <a:r>
              <a:rPr lang="en-US" sz="1200" dirty="0" err="1"/>
              <a:t>ukupni</a:t>
            </a:r>
            <a:r>
              <a:rPr lang="en-US" sz="1200" dirty="0"/>
              <a:t> </a:t>
            </a:r>
            <a:r>
              <a:rPr lang="en-US" sz="1200" dirty="0" err="1"/>
              <a:t>porast</a:t>
            </a:r>
            <a:r>
              <a:rPr lang="en-US" sz="1200" dirty="0"/>
              <a:t> od 37,4 </a:t>
            </a:r>
            <a:r>
              <a:rPr lang="en-US" sz="1200" dirty="0" err="1"/>
              <a:t>miliona</a:t>
            </a:r>
            <a:r>
              <a:rPr lang="en-US" sz="1200" dirty="0"/>
              <a:t> </a:t>
            </a:r>
            <a:r>
              <a:rPr lang="en-US" sz="1200" dirty="0" err="1"/>
              <a:t>kuna</a:t>
            </a:r>
            <a:r>
              <a:rPr lang="en-US" sz="1200" dirty="0"/>
              <a:t> od novo </a:t>
            </a:r>
            <a:r>
              <a:rPr lang="en-US" sz="1200" dirty="0" err="1"/>
              <a:t>zaposlenih</a:t>
            </a:r>
            <a:r>
              <a:rPr lang="en-US" sz="1200" dirty="0"/>
              <a:t> u </a:t>
            </a:r>
            <a:r>
              <a:rPr lang="en-US" sz="1200" dirty="0" err="1"/>
              <a:t>periodu</a:t>
            </a:r>
            <a:r>
              <a:rPr lang="en-US" sz="1200" dirty="0"/>
              <a:t> od 5 </a:t>
            </a:r>
            <a:r>
              <a:rPr lang="en-US" sz="1200" dirty="0" err="1"/>
              <a:t>godina</a:t>
            </a:r>
            <a:r>
              <a:rPr lang="en-US" sz="1200" dirty="0" smtClean="0"/>
              <a:t>!</a:t>
            </a:r>
            <a:endParaRPr lang="hr-HR" sz="1200" dirty="0" smtClean="0"/>
          </a:p>
          <a:p>
            <a:pPr marL="139700" indent="0">
              <a:buNone/>
            </a:pPr>
            <a:endParaRPr lang="en-US" sz="1000" dirty="0"/>
          </a:p>
          <a:p>
            <a:pPr marL="139700" indent="0">
              <a:buNone/>
            </a:pPr>
            <a:r>
              <a:rPr lang="en-US" sz="1000" dirty="0"/>
              <a:t>*</a:t>
            </a:r>
            <a:r>
              <a:rPr lang="en-US" sz="1000" dirty="0" err="1"/>
              <a:t>Prikazane</a:t>
            </a:r>
            <a:r>
              <a:rPr lang="en-US" sz="1000" dirty="0"/>
              <a:t> </a:t>
            </a:r>
            <a:r>
              <a:rPr lang="en-US" sz="1000" dirty="0" err="1"/>
              <a:t>brojke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izražene</a:t>
            </a:r>
            <a:r>
              <a:rPr lang="en-US" sz="1000" dirty="0"/>
              <a:t> u </a:t>
            </a:r>
            <a:r>
              <a:rPr lang="en-US" sz="1000" dirty="0" err="1"/>
              <a:t>milionima</a:t>
            </a:r>
            <a:r>
              <a:rPr lang="en-US" sz="1000" dirty="0"/>
              <a:t> </a:t>
            </a:r>
            <a:r>
              <a:rPr lang="en-US" sz="1000" dirty="0" err="1"/>
              <a:t>kuna</a:t>
            </a:r>
            <a:endParaRPr lang="hr-HR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40" y="1563637"/>
            <a:ext cx="6265162" cy="239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1A3AF28-6589-4593-BBF5-E49016ED18EF}"/>
              </a:ext>
            </a:extLst>
          </p:cNvPr>
          <p:cNvSpPr/>
          <p:nvPr/>
        </p:nvSpPr>
        <p:spPr>
          <a:xfrm>
            <a:off x="467544" y="0"/>
            <a:ext cx="8208912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3" name="Google Shape;733;p56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7441216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en-US" dirty="0" err="1"/>
              <a:t>Prihod</a:t>
            </a:r>
            <a:r>
              <a:rPr lang="en-US" dirty="0"/>
              <a:t> od PDV-a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frizerskih</a:t>
            </a:r>
            <a:r>
              <a:rPr lang="en-US" dirty="0"/>
              <a:t> </a:t>
            </a:r>
            <a:r>
              <a:rPr lang="en-US" dirty="0" err="1"/>
              <a:t>salona</a:t>
            </a:r>
            <a:endParaRPr dirty="0"/>
          </a:p>
        </p:txBody>
      </p:sp>
      <p:sp>
        <p:nvSpPr>
          <p:cNvPr id="731" name="Google Shape;731;p56"/>
          <p:cNvSpPr txBox="1">
            <a:spLocks noGrp="1"/>
          </p:cNvSpPr>
          <p:nvPr>
            <p:ph type="body" idx="1"/>
          </p:nvPr>
        </p:nvSpPr>
        <p:spPr>
          <a:xfrm>
            <a:off x="987462" y="1495975"/>
            <a:ext cx="7400961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 algn="ctr">
              <a:buNone/>
            </a:pPr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možemo</a:t>
            </a:r>
            <a:r>
              <a:rPr lang="en-US" sz="1200" dirty="0"/>
              <a:t> </a:t>
            </a:r>
            <a:r>
              <a:rPr lang="en-US" sz="1200" dirty="0" err="1"/>
              <a:t>očekivati</a:t>
            </a:r>
            <a:r>
              <a:rPr lang="en-US" sz="1200" dirty="0"/>
              <a:t> </a:t>
            </a:r>
            <a:r>
              <a:rPr lang="en-US" sz="1200" dirty="0" err="1"/>
              <a:t>ukupni</a:t>
            </a:r>
            <a:r>
              <a:rPr lang="en-US" sz="1200" dirty="0"/>
              <a:t> </a:t>
            </a:r>
            <a:r>
              <a:rPr lang="en-US" sz="1200" dirty="0" err="1"/>
              <a:t>prihod</a:t>
            </a:r>
            <a:r>
              <a:rPr lang="en-US" sz="1200" dirty="0"/>
              <a:t> od 224 </a:t>
            </a:r>
            <a:r>
              <a:rPr lang="en-US" sz="1200" dirty="0" err="1"/>
              <a:t>miliona</a:t>
            </a:r>
            <a:r>
              <a:rPr lang="en-US" sz="1200" dirty="0"/>
              <a:t> </a:t>
            </a:r>
            <a:r>
              <a:rPr lang="en-US" sz="1200" dirty="0" err="1"/>
              <a:t>kuna</a:t>
            </a:r>
            <a:r>
              <a:rPr lang="en-US" sz="1200" dirty="0"/>
              <a:t> od </a:t>
            </a:r>
            <a:r>
              <a:rPr lang="en-US" sz="1200" dirty="0" err="1"/>
              <a:t>uplate</a:t>
            </a:r>
            <a:r>
              <a:rPr lang="en-US" sz="1200" dirty="0"/>
              <a:t> PDV-a u </a:t>
            </a:r>
            <a:r>
              <a:rPr lang="hr-HR" sz="1200" dirty="0" smtClean="0"/>
              <a:t>  </a:t>
            </a:r>
            <a:r>
              <a:rPr lang="en-US" sz="1200" dirty="0" err="1" smtClean="0"/>
              <a:t>periodu</a:t>
            </a:r>
            <a:r>
              <a:rPr lang="en-US" sz="1200" dirty="0" smtClean="0"/>
              <a:t> </a:t>
            </a:r>
            <a:r>
              <a:rPr lang="en-US" sz="1200" dirty="0"/>
              <a:t>od 5 </a:t>
            </a:r>
            <a:r>
              <a:rPr lang="en-US" sz="1200" dirty="0" err="1"/>
              <a:t>godina</a:t>
            </a:r>
            <a:r>
              <a:rPr lang="en-US" sz="1200" dirty="0"/>
              <a:t> </a:t>
            </a:r>
            <a:r>
              <a:rPr lang="en-US" sz="1200" dirty="0" err="1"/>
              <a:t>što</a:t>
            </a:r>
            <a:r>
              <a:rPr lang="en-US" sz="1200" dirty="0"/>
              <a:t> </a:t>
            </a:r>
            <a:r>
              <a:rPr lang="en-US" sz="1200" dirty="0" err="1"/>
              <a:t>čini</a:t>
            </a:r>
            <a:r>
              <a:rPr lang="en-US" sz="1200" dirty="0"/>
              <a:t> </a:t>
            </a:r>
            <a:r>
              <a:rPr lang="en-US" sz="1200" dirty="0" err="1"/>
              <a:t>negativni</a:t>
            </a:r>
            <a:r>
              <a:rPr lang="en-US" sz="1200" dirty="0"/>
              <a:t> </a:t>
            </a:r>
            <a:r>
              <a:rPr lang="en-US" sz="1200" dirty="0" err="1"/>
              <a:t>efekt</a:t>
            </a:r>
            <a:r>
              <a:rPr lang="en-US" sz="1200" dirty="0"/>
              <a:t> od -20 </a:t>
            </a:r>
            <a:r>
              <a:rPr lang="en-US" sz="1200" dirty="0" err="1"/>
              <a:t>miliona</a:t>
            </a:r>
            <a:r>
              <a:rPr lang="en-US" sz="1200" dirty="0"/>
              <a:t> </a:t>
            </a:r>
            <a:r>
              <a:rPr lang="en-US" sz="1200" dirty="0" err="1"/>
              <a:t>kuna</a:t>
            </a:r>
            <a:r>
              <a:rPr lang="en-US" sz="1200" dirty="0"/>
              <a:t>!</a:t>
            </a:r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r>
              <a:rPr lang="en-US" sz="1000" dirty="0" smtClean="0"/>
              <a:t>*</a:t>
            </a:r>
            <a:r>
              <a:rPr lang="en-US" sz="1000" dirty="0" err="1"/>
              <a:t>Prikazane</a:t>
            </a:r>
            <a:r>
              <a:rPr lang="en-US" sz="1000" dirty="0"/>
              <a:t> </a:t>
            </a:r>
            <a:r>
              <a:rPr lang="en-US" sz="1000" dirty="0" err="1"/>
              <a:t>brojke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izražene</a:t>
            </a:r>
            <a:r>
              <a:rPr lang="en-US" sz="1000" dirty="0"/>
              <a:t> u </a:t>
            </a:r>
            <a:r>
              <a:rPr lang="en-US" sz="1000" dirty="0" err="1"/>
              <a:t>milionima</a:t>
            </a:r>
            <a:r>
              <a:rPr lang="en-US" sz="1000" dirty="0"/>
              <a:t> </a:t>
            </a:r>
            <a:r>
              <a:rPr lang="en-US" sz="1000" dirty="0" err="1"/>
              <a:t>kuna</a:t>
            </a:r>
            <a:endParaRPr lang="en-US" sz="1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03598"/>
            <a:ext cx="6503223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5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1A3AF28-6589-4593-BBF5-E49016ED18EF}"/>
              </a:ext>
            </a:extLst>
          </p:cNvPr>
          <p:cNvSpPr/>
          <p:nvPr/>
        </p:nvSpPr>
        <p:spPr>
          <a:xfrm>
            <a:off x="467544" y="0"/>
            <a:ext cx="8208912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3" name="Google Shape;733;p56"/>
          <p:cNvSpPr txBox="1">
            <a:spLocks noGrp="1"/>
          </p:cNvSpPr>
          <p:nvPr>
            <p:ph type="title"/>
          </p:nvPr>
        </p:nvSpPr>
        <p:spPr>
          <a:xfrm>
            <a:off x="875200" y="391932"/>
            <a:ext cx="7369208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en-US" dirty="0" err="1"/>
              <a:t>Sumarni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PDV od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frizerskih</a:t>
            </a:r>
            <a:r>
              <a:rPr lang="en-US" dirty="0"/>
              <a:t> </a:t>
            </a:r>
            <a:r>
              <a:rPr lang="en-US" dirty="0" err="1"/>
              <a:t>salona</a:t>
            </a:r>
            <a:r>
              <a:rPr lang="en-US" dirty="0"/>
              <a:t> i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novozaposlenih</a:t>
            </a:r>
            <a:endParaRPr dirty="0"/>
          </a:p>
        </p:txBody>
      </p:sp>
      <p:sp>
        <p:nvSpPr>
          <p:cNvPr id="731" name="Google Shape;731;p56"/>
          <p:cNvSpPr txBox="1">
            <a:spLocks noGrp="1"/>
          </p:cNvSpPr>
          <p:nvPr>
            <p:ph type="body" idx="1"/>
          </p:nvPr>
        </p:nvSpPr>
        <p:spPr>
          <a:xfrm>
            <a:off x="987462" y="1495975"/>
            <a:ext cx="6824897" cy="30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>
              <a:buNone/>
            </a:pPr>
            <a:endParaRPr lang="hr-HR" sz="1200" dirty="0"/>
          </a:p>
          <a:p>
            <a:pPr marL="139700" indent="0">
              <a:buNone/>
            </a:pPr>
            <a:endParaRPr lang="hr-HR" sz="1200" dirty="0" smtClean="0"/>
          </a:p>
          <a:p>
            <a:pPr marL="139700" indent="0" algn="ctr">
              <a:buNone/>
            </a:pPr>
            <a:endParaRPr lang="hr-HR" sz="1200" dirty="0"/>
          </a:p>
          <a:p>
            <a:pPr marL="139700" indent="0" algn="ctr">
              <a:buNone/>
            </a:pPr>
            <a:endParaRPr lang="hr-HR" sz="1200" dirty="0" smtClean="0"/>
          </a:p>
          <a:p>
            <a:pPr marL="139700" indent="0" algn="ctr">
              <a:buNone/>
            </a:pPr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možemo</a:t>
            </a:r>
            <a:r>
              <a:rPr lang="en-US" sz="1200" dirty="0"/>
              <a:t> </a:t>
            </a:r>
            <a:r>
              <a:rPr lang="en-US" sz="1200" dirty="0" err="1"/>
              <a:t>očekivati</a:t>
            </a:r>
            <a:r>
              <a:rPr lang="en-US" sz="1200" dirty="0"/>
              <a:t> </a:t>
            </a:r>
            <a:r>
              <a:rPr lang="en-US" sz="1200" dirty="0" err="1"/>
              <a:t>ukupni</a:t>
            </a:r>
            <a:r>
              <a:rPr lang="en-US" sz="1200" dirty="0"/>
              <a:t> </a:t>
            </a:r>
            <a:r>
              <a:rPr lang="en-US" sz="1200" dirty="0" err="1"/>
              <a:t>dodatni</a:t>
            </a:r>
            <a:r>
              <a:rPr lang="en-US" sz="1200" dirty="0"/>
              <a:t> </a:t>
            </a:r>
            <a:r>
              <a:rPr lang="en-US" sz="1200" dirty="0" err="1"/>
              <a:t>prihod</a:t>
            </a:r>
            <a:r>
              <a:rPr lang="en-US" sz="1200" dirty="0"/>
              <a:t> od 18 </a:t>
            </a:r>
            <a:r>
              <a:rPr lang="en-US" sz="1200" dirty="0" err="1"/>
              <a:t>miliona</a:t>
            </a:r>
            <a:r>
              <a:rPr lang="en-US" sz="1200" dirty="0"/>
              <a:t> </a:t>
            </a:r>
            <a:r>
              <a:rPr lang="en-US" sz="1200" dirty="0" err="1"/>
              <a:t>kuna</a:t>
            </a:r>
            <a:r>
              <a:rPr lang="en-US" sz="1200" dirty="0"/>
              <a:t> od </a:t>
            </a:r>
            <a:r>
              <a:rPr lang="hr-HR" sz="1200" dirty="0" smtClean="0"/>
              <a:t>   </a:t>
            </a:r>
            <a:r>
              <a:rPr lang="en-US" sz="1200" dirty="0" err="1" smtClean="0"/>
              <a:t>uplate</a:t>
            </a:r>
            <a:r>
              <a:rPr lang="en-US" sz="1200" dirty="0" smtClean="0"/>
              <a:t> </a:t>
            </a:r>
            <a:r>
              <a:rPr lang="en-US" sz="1200" dirty="0"/>
              <a:t>PDV-a od </a:t>
            </a:r>
            <a:r>
              <a:rPr lang="en-US" sz="1200" dirty="0" err="1"/>
              <a:t>salona</a:t>
            </a:r>
            <a:r>
              <a:rPr lang="en-US" sz="1200" dirty="0"/>
              <a:t> i </a:t>
            </a:r>
            <a:r>
              <a:rPr lang="en-US" sz="1200" dirty="0" err="1"/>
              <a:t>novozaposlenih</a:t>
            </a:r>
            <a:r>
              <a:rPr lang="en-US" sz="1200" dirty="0"/>
              <a:t> u </a:t>
            </a:r>
            <a:r>
              <a:rPr lang="en-US" sz="1200" dirty="0" err="1"/>
              <a:t>periodu</a:t>
            </a:r>
            <a:r>
              <a:rPr lang="en-US" sz="1200" dirty="0"/>
              <a:t> od 5 </a:t>
            </a:r>
            <a:r>
              <a:rPr lang="en-US" sz="1200" dirty="0" err="1"/>
              <a:t>godina</a:t>
            </a:r>
            <a:r>
              <a:rPr lang="en-US" sz="1200" dirty="0" smtClean="0"/>
              <a:t>!</a:t>
            </a:r>
            <a:endParaRPr lang="hr-HR" sz="1200" dirty="0" smtClean="0"/>
          </a:p>
          <a:p>
            <a:pPr marL="139700" indent="0">
              <a:buNone/>
            </a:pPr>
            <a:endParaRPr lang="en-US" sz="1200" dirty="0"/>
          </a:p>
          <a:p>
            <a:pPr marL="139700" indent="0">
              <a:buNone/>
            </a:pPr>
            <a:r>
              <a:rPr lang="en-US" sz="1000" dirty="0"/>
              <a:t>*</a:t>
            </a:r>
            <a:r>
              <a:rPr lang="en-US" sz="1000" dirty="0" err="1"/>
              <a:t>Prikazane</a:t>
            </a:r>
            <a:r>
              <a:rPr lang="en-US" sz="1000" dirty="0"/>
              <a:t> </a:t>
            </a:r>
            <a:r>
              <a:rPr lang="en-US" sz="1000" dirty="0" err="1"/>
              <a:t>brojke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izražene</a:t>
            </a:r>
            <a:r>
              <a:rPr lang="en-US" sz="1000" dirty="0"/>
              <a:t> u </a:t>
            </a:r>
            <a:r>
              <a:rPr lang="en-US" sz="1000" dirty="0" err="1"/>
              <a:t>milionima</a:t>
            </a:r>
            <a:r>
              <a:rPr lang="en-US" sz="1000" dirty="0"/>
              <a:t> </a:t>
            </a:r>
            <a:r>
              <a:rPr lang="en-US" sz="1000" dirty="0" err="1"/>
              <a:t>kuna</a:t>
            </a:r>
            <a:endParaRPr lang="hr-HR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3638"/>
            <a:ext cx="615668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8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63854F-A16C-43F6-93DC-5B8DF7D25F53}"/>
              </a:ext>
            </a:extLst>
          </p:cNvPr>
          <p:cNvSpPr/>
          <p:nvPr/>
        </p:nvSpPr>
        <p:spPr>
          <a:xfrm>
            <a:off x="462408" y="339502"/>
            <a:ext cx="8237926" cy="4330001"/>
          </a:xfrm>
          <a:prstGeom prst="rect">
            <a:avLst/>
          </a:prstGeom>
          <a:solidFill>
            <a:srgbClr val="C0E1DC"/>
          </a:solidFill>
          <a:ln>
            <a:solidFill>
              <a:srgbClr val="C0E1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8" name="Google Shape;278;p39"/>
          <p:cNvSpPr txBox="1">
            <a:spLocks noGrp="1"/>
          </p:cNvSpPr>
          <p:nvPr>
            <p:ph type="title"/>
          </p:nvPr>
        </p:nvSpPr>
        <p:spPr>
          <a:xfrm>
            <a:off x="755576" y="843558"/>
            <a:ext cx="7272808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/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err="1"/>
              <a:t>novozaposlenih</a:t>
            </a:r>
            <a:endParaRPr lang="hr-HR" dirty="0"/>
          </a:p>
        </p:txBody>
      </p:sp>
      <p:sp>
        <p:nvSpPr>
          <p:cNvPr id="279" name="Google Shape;279;p39"/>
          <p:cNvSpPr txBox="1">
            <a:spLocks noGrp="1"/>
          </p:cNvSpPr>
          <p:nvPr>
            <p:ph type="subTitle" idx="1"/>
          </p:nvPr>
        </p:nvSpPr>
        <p:spPr>
          <a:xfrm>
            <a:off x="462408" y="1419621"/>
            <a:ext cx="8243062" cy="25590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 algn="l"/>
            <a:endParaRPr lang="hr-HR" sz="1200" dirty="0" smtClean="0"/>
          </a:p>
          <a:p>
            <a:pPr marL="0" lvl="0" indent="0" algn="l"/>
            <a:endParaRPr lang="hr-HR" sz="1200" dirty="0"/>
          </a:p>
          <a:p>
            <a:pPr marL="0" lvl="0" indent="0"/>
            <a:endParaRPr lang="hr-HR" sz="1200" dirty="0" smtClean="0"/>
          </a:p>
          <a:p>
            <a:pPr marL="0" lvl="0" indent="0"/>
            <a:r>
              <a:rPr lang="en-US" sz="1200" dirty="0" err="1" smtClean="0"/>
              <a:t>Prema</a:t>
            </a:r>
            <a:r>
              <a:rPr lang="en-US" sz="1200" dirty="0" smtClean="0"/>
              <a:t> </a:t>
            </a:r>
            <a:r>
              <a:rPr lang="en-US" sz="1200" dirty="0" err="1"/>
              <a:t>Realističnom</a:t>
            </a:r>
            <a:r>
              <a:rPr lang="en-US" sz="1200" dirty="0"/>
              <a:t> </a:t>
            </a:r>
            <a:r>
              <a:rPr lang="en-US" sz="1200" dirty="0" err="1"/>
              <a:t>scenariju</a:t>
            </a:r>
            <a:r>
              <a:rPr lang="en-US" sz="1200" dirty="0"/>
              <a:t> </a:t>
            </a:r>
            <a:r>
              <a:rPr lang="en-US" sz="1200" dirty="0" err="1"/>
              <a:t>možemo</a:t>
            </a:r>
            <a:r>
              <a:rPr lang="en-US" sz="1200" dirty="0"/>
              <a:t> </a:t>
            </a:r>
            <a:r>
              <a:rPr lang="en-US" sz="1200" dirty="0" err="1"/>
              <a:t>očekivati</a:t>
            </a:r>
            <a:r>
              <a:rPr lang="en-US" sz="1200" dirty="0"/>
              <a:t> </a:t>
            </a:r>
            <a:r>
              <a:rPr lang="en-US" sz="1200" dirty="0" err="1"/>
              <a:t>ukupni</a:t>
            </a:r>
            <a:r>
              <a:rPr lang="en-US" sz="1200" dirty="0"/>
              <a:t> </a:t>
            </a:r>
            <a:r>
              <a:rPr lang="en-US" sz="1200" dirty="0" err="1"/>
              <a:t>dodatni</a:t>
            </a:r>
            <a:r>
              <a:rPr lang="en-US" sz="1200" dirty="0"/>
              <a:t> </a:t>
            </a:r>
            <a:r>
              <a:rPr lang="en-US" sz="1200" dirty="0" err="1"/>
              <a:t>prihod</a:t>
            </a:r>
            <a:r>
              <a:rPr lang="en-US" sz="1200" dirty="0"/>
              <a:t> </a:t>
            </a:r>
            <a:r>
              <a:rPr lang="en-US" sz="1200" dirty="0" smtClean="0"/>
              <a:t>od</a:t>
            </a:r>
            <a:r>
              <a:rPr lang="hr-HR" sz="1200" dirty="0" smtClean="0"/>
              <a:t> </a:t>
            </a:r>
            <a:r>
              <a:rPr lang="en-US" sz="1200" dirty="0" smtClean="0"/>
              <a:t>4 </a:t>
            </a:r>
            <a:r>
              <a:rPr lang="en-US" sz="1200" dirty="0" err="1"/>
              <a:t>miliona</a:t>
            </a:r>
            <a:r>
              <a:rPr lang="en-US" sz="1200" dirty="0"/>
              <a:t> </a:t>
            </a:r>
            <a:r>
              <a:rPr lang="en-US" sz="1200" dirty="0" err="1"/>
              <a:t>kuna</a:t>
            </a:r>
            <a:r>
              <a:rPr lang="en-US" sz="1200" dirty="0"/>
              <a:t> od </a:t>
            </a:r>
            <a:r>
              <a:rPr lang="en-US" sz="1200" dirty="0" err="1"/>
              <a:t>uplate</a:t>
            </a:r>
            <a:r>
              <a:rPr lang="en-US" sz="1200" dirty="0"/>
              <a:t> </a:t>
            </a:r>
            <a:r>
              <a:rPr lang="en-US" sz="1200" dirty="0" err="1"/>
              <a:t>doprinosa</a:t>
            </a:r>
            <a:r>
              <a:rPr lang="en-US" sz="1200" dirty="0"/>
              <a:t> </a:t>
            </a:r>
            <a:r>
              <a:rPr lang="hr-HR" sz="1200" dirty="0" smtClean="0"/>
              <a:t>              </a:t>
            </a:r>
            <a:r>
              <a:rPr lang="en-US" sz="1200" dirty="0" err="1" smtClean="0"/>
              <a:t>novozaposlenih</a:t>
            </a:r>
            <a:r>
              <a:rPr lang="en-US" sz="1200" dirty="0" smtClean="0"/>
              <a:t> </a:t>
            </a:r>
            <a:r>
              <a:rPr lang="en-US" sz="1200" dirty="0"/>
              <a:t>u </a:t>
            </a:r>
            <a:r>
              <a:rPr lang="en-US" sz="1200" dirty="0" err="1"/>
              <a:t>periodu</a:t>
            </a:r>
            <a:r>
              <a:rPr lang="en-US" sz="1200" dirty="0"/>
              <a:t> od 5 </a:t>
            </a:r>
            <a:r>
              <a:rPr lang="en-US" sz="1200" dirty="0" err="1"/>
              <a:t>godina</a:t>
            </a:r>
            <a:r>
              <a:rPr lang="en-US" sz="1200" dirty="0" smtClean="0"/>
              <a:t>!</a:t>
            </a:r>
            <a:endParaRPr lang="hr-HR" sz="1200" dirty="0" smtClean="0"/>
          </a:p>
          <a:p>
            <a:pPr marL="0" lvl="0" indent="0" algn="l"/>
            <a:endParaRPr lang="en-US" sz="1200" dirty="0"/>
          </a:p>
          <a:p>
            <a:pPr marL="0" lvl="0" indent="0" algn="l"/>
            <a:r>
              <a:rPr lang="en-US" sz="1000" dirty="0"/>
              <a:t>*</a:t>
            </a:r>
            <a:r>
              <a:rPr lang="en-US" sz="1000" dirty="0" err="1"/>
              <a:t>Prikazane</a:t>
            </a:r>
            <a:r>
              <a:rPr lang="en-US" sz="1000" dirty="0"/>
              <a:t> </a:t>
            </a:r>
            <a:r>
              <a:rPr lang="en-US" sz="1000" dirty="0" err="1"/>
              <a:t>brojke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izražene</a:t>
            </a:r>
            <a:r>
              <a:rPr lang="en-US" sz="1000" dirty="0"/>
              <a:t> u </a:t>
            </a:r>
            <a:r>
              <a:rPr lang="en-US" sz="1000" dirty="0" err="1"/>
              <a:t>milionima</a:t>
            </a:r>
            <a:r>
              <a:rPr lang="en-US" sz="1000" dirty="0"/>
              <a:t> </a:t>
            </a:r>
            <a:r>
              <a:rPr lang="en-US" sz="1000" dirty="0" err="1"/>
              <a:t>kuna</a:t>
            </a:r>
            <a:endParaRPr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912" y="1460386"/>
            <a:ext cx="5755719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63854F-A16C-43F6-93DC-5B8DF7D25F53}"/>
              </a:ext>
            </a:extLst>
          </p:cNvPr>
          <p:cNvSpPr/>
          <p:nvPr/>
        </p:nvSpPr>
        <p:spPr>
          <a:xfrm>
            <a:off x="453037" y="401989"/>
            <a:ext cx="8237926" cy="4330001"/>
          </a:xfrm>
          <a:prstGeom prst="rect">
            <a:avLst/>
          </a:prstGeom>
          <a:solidFill>
            <a:srgbClr val="C0E1DC"/>
          </a:solidFill>
          <a:ln>
            <a:solidFill>
              <a:srgbClr val="C0E1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8" name="Google Shape;278;p39"/>
          <p:cNvSpPr txBox="1">
            <a:spLocks noGrp="1"/>
          </p:cNvSpPr>
          <p:nvPr>
            <p:ph type="title"/>
          </p:nvPr>
        </p:nvSpPr>
        <p:spPr>
          <a:xfrm>
            <a:off x="755576" y="843558"/>
            <a:ext cx="7272808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kumulativnih</a:t>
            </a:r>
            <a:r>
              <a:rPr lang="en-US" dirty="0"/>
              <a:t> </a:t>
            </a:r>
            <a:r>
              <a:rPr lang="en-US" dirty="0" err="1"/>
              <a:t>efekata</a:t>
            </a:r>
            <a:endParaRPr dirty="0"/>
          </a:p>
        </p:txBody>
      </p:sp>
      <p:sp>
        <p:nvSpPr>
          <p:cNvPr id="279" name="Google Shape;279;p39"/>
          <p:cNvSpPr txBox="1">
            <a:spLocks noGrp="1"/>
          </p:cNvSpPr>
          <p:nvPr>
            <p:ph type="subTitle" idx="1"/>
          </p:nvPr>
        </p:nvSpPr>
        <p:spPr>
          <a:xfrm>
            <a:off x="755575" y="1779662"/>
            <a:ext cx="7560841" cy="25922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Realističnom</a:t>
            </a:r>
            <a:r>
              <a:rPr lang="en-US" dirty="0"/>
              <a:t> </a:t>
            </a:r>
            <a:r>
              <a:rPr lang="en-US" dirty="0" err="1"/>
              <a:t>scenariju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očekivati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od 22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kuna</a:t>
            </a:r>
            <a:r>
              <a:rPr lang="en-US" dirty="0"/>
              <a:t> od </a:t>
            </a:r>
            <a:r>
              <a:rPr lang="en-US" dirty="0" err="1"/>
              <a:t>kumulativnih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5 </a:t>
            </a:r>
            <a:r>
              <a:rPr lang="en-US" dirty="0" err="1"/>
              <a:t>godina</a:t>
            </a:r>
            <a:r>
              <a:rPr lang="en-US" dirty="0" smtClean="0"/>
              <a:t>!</a:t>
            </a:r>
            <a:endParaRPr lang="hr-HR" dirty="0" smtClean="0"/>
          </a:p>
          <a:p>
            <a:endParaRPr lang="en-US" dirty="0"/>
          </a:p>
          <a:p>
            <a:pPr algn="l"/>
            <a:r>
              <a:rPr lang="en-US" sz="1000" dirty="0"/>
              <a:t>*</a:t>
            </a:r>
            <a:r>
              <a:rPr lang="en-US" sz="1000" dirty="0" err="1"/>
              <a:t>Prikazane</a:t>
            </a:r>
            <a:r>
              <a:rPr lang="en-US" sz="1000" dirty="0"/>
              <a:t> </a:t>
            </a:r>
            <a:r>
              <a:rPr lang="en-US" sz="1000" dirty="0" err="1"/>
              <a:t>brojke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izražene</a:t>
            </a:r>
            <a:r>
              <a:rPr lang="en-US" sz="1000" dirty="0"/>
              <a:t> u </a:t>
            </a:r>
            <a:r>
              <a:rPr lang="en-US" sz="1000" dirty="0" err="1"/>
              <a:t>milionima</a:t>
            </a:r>
            <a:r>
              <a:rPr lang="en-US" sz="1000" dirty="0"/>
              <a:t> </a:t>
            </a:r>
            <a:r>
              <a:rPr lang="en-US" sz="1000" dirty="0" err="1"/>
              <a:t>kuna</a:t>
            </a:r>
            <a:endParaRPr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5992"/>
            <a:ext cx="5814388" cy="202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3765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8076</TotalTime>
  <Words>367</Words>
  <Application>Microsoft Office PowerPoint</Application>
  <PresentationFormat>On-screen Show (16:9)</PresentationFormat>
  <Paragraphs>123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Contents Slide Master</vt:lpstr>
      <vt:lpstr>Section Break Slide Master</vt:lpstr>
      <vt:lpstr>PowerPoint Presentation</vt:lpstr>
      <vt:lpstr>Sažetak analize prema realističnom scenariju</vt:lpstr>
      <vt:lpstr>Struktura frizerskih salona prema prihodima za   ulazak u sustav PDV-a</vt:lpstr>
      <vt:lpstr>Povećanje broja zaposlenika po godinama</vt:lpstr>
      <vt:lpstr>Prihod PDV-a kroz potrošnju osobnog dohodka    novozaposlenih</vt:lpstr>
      <vt:lpstr>Prihod od PDV-a kroz uplate frizerskih salona</vt:lpstr>
      <vt:lpstr>Sumarni prihod kroz PDV od uplate frizerskih salona i potrošnje novozaposlenih</vt:lpstr>
      <vt:lpstr>Prihod kroz uplatu doprinosa novozaposlenih</vt:lpstr>
      <vt:lpstr>Prihod svih kumulativnih efekata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Windows User</cp:lastModifiedBy>
  <cp:revision>119</cp:revision>
  <dcterms:created xsi:type="dcterms:W3CDTF">2016-12-05T23:26:54Z</dcterms:created>
  <dcterms:modified xsi:type="dcterms:W3CDTF">2020-07-27T10:15:17Z</dcterms:modified>
</cp:coreProperties>
</file>