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7"/>
  </p:notesMasterIdLst>
  <p:sldIdLst>
    <p:sldId id="256" r:id="rId3"/>
    <p:sldId id="293" r:id="rId4"/>
    <p:sldId id="1501" r:id="rId5"/>
    <p:sldId id="1485" r:id="rId6"/>
    <p:sldId id="1480" r:id="rId7"/>
    <p:sldId id="1482" r:id="rId8"/>
    <p:sldId id="1483" r:id="rId9"/>
    <p:sldId id="1498" r:id="rId10"/>
    <p:sldId id="267" r:id="rId11"/>
    <p:sldId id="294" r:id="rId12"/>
    <p:sldId id="295" r:id="rId13"/>
    <p:sldId id="285" r:id="rId14"/>
    <p:sldId id="333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40" r:id="rId23"/>
    <p:sldId id="353" r:id="rId24"/>
    <p:sldId id="354" r:id="rId25"/>
    <p:sldId id="359" r:id="rId26"/>
    <p:sldId id="355" r:id="rId27"/>
    <p:sldId id="356" r:id="rId28"/>
    <p:sldId id="357" r:id="rId29"/>
    <p:sldId id="1500" r:id="rId30"/>
    <p:sldId id="265" r:id="rId31"/>
    <p:sldId id="1484" r:id="rId32"/>
    <p:sldId id="1491" r:id="rId33"/>
    <p:sldId id="289" r:id="rId34"/>
    <p:sldId id="290" r:id="rId35"/>
    <p:sldId id="288" r:id="rId36"/>
    <p:sldId id="1481" r:id="rId37"/>
    <p:sldId id="1487" r:id="rId38"/>
    <p:sldId id="1496" r:id="rId39"/>
    <p:sldId id="1486" r:id="rId40"/>
    <p:sldId id="1493" r:id="rId41"/>
    <p:sldId id="1495" r:id="rId42"/>
    <p:sldId id="1488" r:id="rId43"/>
    <p:sldId id="300" r:id="rId44"/>
    <p:sldId id="1499" r:id="rId45"/>
    <p:sldId id="329" r:id="rId46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8027" autoAdjust="0"/>
  </p:normalViewPr>
  <p:slideViewPr>
    <p:cSldViewPr snapToGrid="0" showGuides="1">
      <p:cViewPr varScale="1">
        <p:scale>
          <a:sx n="107" d="100"/>
          <a:sy n="107" d="100"/>
        </p:scale>
        <p:origin x="1840" y="176"/>
      </p:cViewPr>
      <p:guideLst>
        <p:guide orient="horz" pos="663"/>
        <p:guide pos="4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sales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383</c:v>
                </c:pt>
                <c:pt idx="1">
                  <c:v>379</c:v>
                </c:pt>
                <c:pt idx="2">
                  <c:v>359</c:v>
                </c:pt>
                <c:pt idx="3">
                  <c:v>384</c:v>
                </c:pt>
                <c:pt idx="4">
                  <c:v>396</c:v>
                </c:pt>
                <c:pt idx="5">
                  <c:v>477</c:v>
                </c:pt>
                <c:pt idx="6">
                  <c:v>704</c:v>
                </c:pt>
                <c:pt idx="7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47-4C4B-A0D0-6FCCF8EEED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189</c:v>
                </c:pt>
                <c:pt idx="1">
                  <c:v>210</c:v>
                </c:pt>
                <c:pt idx="2">
                  <c:v>198</c:v>
                </c:pt>
                <c:pt idx="3">
                  <c:v>224</c:v>
                </c:pt>
                <c:pt idx="4">
                  <c:v>252</c:v>
                </c:pt>
                <c:pt idx="5">
                  <c:v>285</c:v>
                </c:pt>
                <c:pt idx="6">
                  <c:v>431</c:v>
                </c:pt>
                <c:pt idx="7">
                  <c:v>586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47-4C4B-A0D0-6FCCF8EEE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956968"/>
        <c:axId val="584978008"/>
      </c:barChart>
      <c:catAx>
        <c:axId val="584956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4978008"/>
        <c:crosses val="autoZero"/>
        <c:auto val="1"/>
        <c:lblAlgn val="ctr"/>
        <c:lblOffset val="100"/>
        <c:noMultiLvlLbl val="0"/>
      </c:catAx>
      <c:valAx>
        <c:axId val="58497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sr-Latn-RS"/>
          </a:p>
        </c:txPr>
        <c:crossAx val="584956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310</c:v>
                </c:pt>
                <c:pt idx="1">
                  <c:v>45</c:v>
                </c:pt>
                <c:pt idx="2">
                  <c:v>25</c:v>
                </c:pt>
                <c:pt idx="3">
                  <c:v>17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1-B047-A21C-49605F963B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425</c:v>
                </c:pt>
                <c:pt idx="1">
                  <c:v>50</c:v>
                </c:pt>
                <c:pt idx="2">
                  <c:v>51</c:v>
                </c:pt>
                <c:pt idx="3">
                  <c:v>16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C1-B047-A21C-49605F963B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4629232"/>
        <c:axId val="494630880"/>
      </c:barChart>
      <c:catAx>
        <c:axId val="494629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4630880"/>
        <c:crosses val="autoZero"/>
        <c:auto val="1"/>
        <c:lblAlgn val="ctr"/>
        <c:lblOffset val="100"/>
        <c:noMultiLvlLbl val="0"/>
      </c:catAx>
      <c:valAx>
        <c:axId val="494630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sr-Latn-RS"/>
          </a:p>
        </c:txPr>
        <c:crossAx val="49462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croatia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31.12.2019</c:v>
                </c:pt>
                <c:pt idx="1">
                  <c:v>31.12.2020</c:v>
                </c:pt>
                <c:pt idx="2">
                  <c:v>31.12.2021</c:v>
                </c:pt>
                <c:pt idx="3">
                  <c:v>31.12.2022</c:v>
                </c:pt>
                <c:pt idx="4">
                  <c:v>31.12.2023.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225</c:v>
                </c:pt>
                <c:pt idx="1">
                  <c:v>319</c:v>
                </c:pt>
                <c:pt idx="2">
                  <c:v>355</c:v>
                </c:pt>
                <c:pt idx="3">
                  <c:v>426</c:v>
                </c:pt>
                <c:pt idx="4">
                  <c:v>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2B-7C45-A99A-BC51374421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31.12.2019</c:v>
                </c:pt>
                <c:pt idx="1">
                  <c:v>31.12.2020</c:v>
                </c:pt>
                <c:pt idx="2">
                  <c:v>31.12.2021</c:v>
                </c:pt>
                <c:pt idx="3">
                  <c:v>31.12.2022</c:v>
                </c:pt>
                <c:pt idx="4">
                  <c:v>31.12.2023.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237</c:v>
                </c:pt>
                <c:pt idx="1">
                  <c:v>245</c:v>
                </c:pt>
                <c:pt idx="2">
                  <c:v>307</c:v>
                </c:pt>
                <c:pt idx="3">
                  <c:v>580</c:v>
                </c:pt>
                <c:pt idx="4">
                  <c:v>1005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2B-7C45-A99A-BC5137442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3776032"/>
        <c:axId val="493777680"/>
      </c:barChart>
      <c:catAx>
        <c:axId val="493776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3777680"/>
        <c:crosses val="autoZero"/>
        <c:auto val="1"/>
        <c:lblAlgn val="ctr"/>
        <c:lblOffset val="100"/>
        <c:noMultiLvlLbl val="1"/>
      </c:catAx>
      <c:valAx>
        <c:axId val="49377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sr-Latn-RS"/>
          </a:p>
        </c:txPr>
        <c:crossAx val="4937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3B22D-FFBC-4207-B255-43BEA5957B4B}" type="datetimeFigureOut">
              <a:rPr lang="hr-HR" smtClean="0"/>
              <a:t>17.12.2024.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8CC88-8ADE-4BE7-AD21-F53AC2B850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911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5976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3243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9237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9065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1372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A58A2-483B-B082-9700-E95D199D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49986-F2C6-4FD9-29EC-3C4CC7DD3F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EDA69-2B89-CF9B-1DEC-D032377FA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F469B-265B-E012-08AB-41EA0700D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8498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0901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8475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0070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7452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459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6775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800" b="0" i="0" u="none" strike="noStrike" baseline="0" dirty="0">
              <a:solidFill>
                <a:srgbClr val="000000"/>
              </a:solidFill>
              <a:latin typeface="Flama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2715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9021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hr-HR" sz="1200" i="0" dirty="0">
              <a:latin typeface="+mn-lt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6074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5F4C5-E635-8A30-C3F6-729A8578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636C9C49-24BA-EB1C-54D4-18ABAEAC7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9F2B6360-E6D1-C4EF-B0A1-10DD35FDE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hr-HR" sz="1200" i="0" dirty="0"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53F73B2-C338-7691-6C06-87DF1B9276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137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1457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37A7C-43EF-A43F-A4E5-5EAADC570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39717A82-EE12-B04D-1A79-6143A4894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5FED9D8E-666D-35E2-66B8-3BED9C4F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hr-HR" sz="1200" i="0" dirty="0"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CC8024A-749A-A6C3-3509-6D45B52CB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4995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BDADA-860E-9D47-90C9-AA51A2B3D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71401-1551-1A4C-1381-7F0D51033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862BA-79B9-621D-25D3-08E3F9A15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r-HR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7A3F9-E427-BCC9-3679-908A97B3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7851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AC24D-2FEF-2F81-3159-9DB80A68B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A67D5B44-883F-BCA4-4493-EB3282877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49FD1A90-9F50-4444-2E56-8369BFF2B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hr-HR" sz="1200" i="0" dirty="0"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F0D0842-17C9-7D9A-979E-29E8EF3F6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9760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C0C3A-A3BE-7AF0-FDBE-616175F1D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04D024-0D2B-4D56-B1A9-D6B6FB130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4B19B-4F36-AC41-C347-5CB3C4D19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778FD-09C0-614E-D734-94EEB9967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21619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B0D9-9B74-E238-85D7-EC6EF8F3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08866-4148-69D2-6285-B153E68C2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16BBD4-31DE-8A6F-587C-5D553B4AE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927FB-1060-E55F-42BD-9F628639E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404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F0F2C-DF9B-6EE9-6FFC-05A1E64C2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2DF96-B6BA-BFF0-AE4D-951CCDACE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37E54-0CE2-B199-D39A-062DE5AF9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78FD-37DE-268B-E697-C49AAA13A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764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75E3F-C9C6-AC33-B0CF-AEA557222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3D0B1ED1-C927-2503-BDF1-4CC84FB42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05EAE77C-9269-0F35-3018-0989204D4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hr-HR" sz="1200" i="0" dirty="0"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0DD3ECA-777E-918C-AD19-546E558C9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6203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31564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C12FF-7057-617D-16CB-EB37F1B5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780F7F-4965-0761-EE7A-762582FFD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FDE2A2-069E-691A-FB89-88DE1248F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D3269-997A-F490-B965-8A0391D6E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252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5425" indent="-225425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r-HR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58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200" b="0" dirty="0">
              <a:latin typeface="+mn-lt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695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253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060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056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F8CC88-8ADE-4BE7-AD21-F53AC2B85041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143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4B5F-C2D5-1A5A-ED90-69DC0B8B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0C066-2118-D43E-999C-43F052524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01F52-0701-C73C-2E50-0CD629F8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29D35-CD42-72B9-F13D-86C2F564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5CD2-300A-B2CA-6263-469FCDB3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69753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5904-0179-AEDD-0F73-40FD999F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8C162-9E32-B8FC-2B8A-1ECCE3BF5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8E26A-DC5D-CB3B-8D1C-861EA893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261AB-FF7C-1B36-DC79-77B66C49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7C453-6AE1-81DE-D68E-648792E4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0421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FA2817-D1A6-B083-20AA-A97D2AC45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DECFA-2AF3-755C-D363-38DA03A14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210DF-0B3D-AC59-4BFF-69791C4F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A69B9-9219-CF03-3B3F-5ED11967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3FB73-7354-F0ED-DA9F-AFF09BD3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823432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9600" y="604560"/>
            <a:ext cx="6981511" cy="1480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82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9600" y="2199341"/>
            <a:ext cx="11166800" cy="3466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55591" lvl="0" indent="-35559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2133">
                <a:solidFill>
                  <a:srgbClr val="434343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09600" y="58948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bs" smtClean="0"/>
              <a:pPr/>
              <a:t>‹#›</a:t>
            </a:fld>
            <a:endParaRPr lang="bs"/>
          </a:p>
        </p:txBody>
      </p:sp>
    </p:spTree>
    <p:extLst>
      <p:ext uri="{BB962C8B-B14F-4D97-AF65-F5344CB8AC3E}">
        <p14:creationId xmlns:p14="http://schemas.microsoft.com/office/powerpoint/2010/main" val="1704053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18800" y="1086811"/>
            <a:ext cx="6421483" cy="25588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67">
                <a:solidFill>
                  <a:srgbClr val="0082C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C6A28832-7609-3E4C-9E76-1ABCA4AD148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18800" y="5153320"/>
            <a:ext cx="11166800" cy="1289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2133">
                <a:solidFill>
                  <a:schemeClr val="bg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hr-HR" dirty="0"/>
              <a:t>Ime prezime</a:t>
            </a:r>
          </a:p>
          <a:p>
            <a:r>
              <a:rPr lang="hr-HR" dirty="0"/>
              <a:t>Datum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672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9601" y="604561"/>
            <a:ext cx="6981511" cy="1480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82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9600" y="2199341"/>
            <a:ext cx="11166800" cy="3466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2133">
                <a:solidFill>
                  <a:srgbClr val="434343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09600" y="58948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 dirty="0"/>
          </a:p>
        </p:txBody>
      </p:sp>
    </p:spTree>
    <p:extLst>
      <p:ext uri="{BB962C8B-B14F-4D97-AF65-F5344CB8AC3E}">
        <p14:creationId xmlns:p14="http://schemas.microsoft.com/office/powerpoint/2010/main" val="972717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09600" y="2283013"/>
            <a:ext cx="5333200" cy="3478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 panose="020B0604020202020204" pitchFamily="34" charset="0"/>
              <a:buChar char="•"/>
              <a:defRPr sz="1867">
                <a:solidFill>
                  <a:srgbClr val="434343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2283013"/>
            <a:ext cx="5333200" cy="3478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rial" panose="020B0604020202020204" pitchFamily="34" charset="0"/>
              <a:buChar char="•"/>
              <a:defRPr sz="1867">
                <a:solidFill>
                  <a:srgbClr val="434343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59986AA0-A1D9-9848-8895-980AF7A4A14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09600" y="58948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 dirty="0">
              <a:solidFill>
                <a:srgbClr val="434343"/>
              </a:solidFill>
            </a:endParaRPr>
          </a:p>
        </p:txBody>
      </p:sp>
      <p:sp>
        <p:nvSpPr>
          <p:cNvPr id="13" name="Google Shape;17;p4">
            <a:extLst>
              <a:ext uri="{FF2B5EF4-FFF2-40B4-BE49-F238E27FC236}">
                <a16:creationId xmlns:a16="http://schemas.microsoft.com/office/drawing/2014/main" id="{A198421A-F6C7-6A46-81CE-D82D76BFF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1" y="604561"/>
            <a:ext cx="6981511" cy="1480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82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65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7D4B5967-E784-964B-8AD2-E7F9004EA7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8300" y="58948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5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18800" y="1086811"/>
            <a:ext cx="6421483" cy="25588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67">
                <a:solidFill>
                  <a:srgbClr val="0082C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9" name="Google Shape;18;p4">
            <a:extLst>
              <a:ext uri="{FF2B5EF4-FFF2-40B4-BE49-F238E27FC236}">
                <a16:creationId xmlns:a16="http://schemas.microsoft.com/office/drawing/2014/main" id="{C6A28832-7609-3E4C-9E76-1ABCA4AD148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18800" y="5153320"/>
            <a:ext cx="11166800" cy="1289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None/>
              <a:defRPr sz="2133">
                <a:solidFill>
                  <a:schemeClr val="bg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hr-HR" dirty="0"/>
              <a:t>Ime prezime</a:t>
            </a:r>
          </a:p>
          <a:p>
            <a:r>
              <a:rPr lang="hr-HR" dirty="0"/>
              <a:t>Datum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8529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9601" y="604561"/>
            <a:ext cx="6981511" cy="14801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0082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9600" y="2199341"/>
            <a:ext cx="11166800" cy="3466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2133">
                <a:solidFill>
                  <a:srgbClr val="434343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09600" y="58948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30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;p4">
            <a:extLst>
              <a:ext uri="{FF2B5EF4-FFF2-40B4-BE49-F238E27FC236}">
                <a16:creationId xmlns:a16="http://schemas.microsoft.com/office/drawing/2014/main" id="{7D4B5967-E784-964B-8AD2-E7F9004EA7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10261" y="589489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buNone/>
              <a:defRPr>
                <a:solidFill>
                  <a:srgbClr val="434343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12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699D-30F7-AC71-332F-FF69581E8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21F10-652A-590A-30A2-F15DF43F0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A2100-72EA-566A-D7B6-5063518C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10BC0-B138-4344-428E-811955F6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62DDA-2D76-A5ED-F85D-7D9A6144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4006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B45E6-08A0-2D52-5761-3533AF06E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A0B49-2F48-DB42-CD36-22372F760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C05C7-98CE-03A2-262B-77EDCD18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E8727-7D12-0EF4-685B-47B878BA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553-0877-95FF-483B-653BD5A7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60238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47D34-826E-5C16-CA48-1BD1E8FD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913C4-6B06-1F49-7D5F-F20D8CF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7673B-4731-574A-1AE1-39E085BE8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CA478-B4B2-FC99-C6FE-56AAA628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FCA92-624D-4FB0-1B10-D3182C97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C9056-4796-5F33-8502-838D41B3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8635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1B1A-C771-A879-50B3-0B342807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4883B-40BA-0DAD-9880-A68718FEE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6AD3F-98D9-991A-D2F0-ED53ED0F1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38053-A9D1-6F3B-E8F0-DF69D7C5F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0FDB05-95B9-21EA-E53B-886150F6E8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6D691-CC2A-D1FD-78A8-F839AF1F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7F4ADF-DB6C-AF9F-4274-9157C5F8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ACCB9E-6E29-E9E5-89A3-AFA39FD1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4545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1E0A-487E-31C2-5766-5FEF0EBEB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2AC9AA-D63A-860E-FD33-19117EEE7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39284-C0CD-1B3F-E53D-6A6B08B83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A3929-7FC4-35BD-134B-D87A1C67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0366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20CF2-CC9E-E5C1-A989-BB29FCBB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1165D-47E3-C169-7C8A-DEE132FE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57758-9A8C-1287-F868-243A7F582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08496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44CE6-9660-7EA3-5294-419806C2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D0EEF-1F8C-AF49-3CCD-A0F5EFC6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88667-09BD-5F36-D4F0-A99CEFB14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F0FCE-E557-477D-2ED6-4FD28A2EF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5BE77-9DD9-94B1-5B41-A7EE361C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2123A-3CA4-ECB2-A36A-55165450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91410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36EA-332B-954D-50AC-A3818985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2547E-C939-7DDD-5B20-68907DA975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226D5-B935-F076-3CAC-EDF5150E9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0FF9A-4FD5-B1E1-EC0A-2F53527F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F9F1D-2459-DB4D-AA8B-D779998C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EE2DC-34C3-2FE1-9345-01B88F12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83846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5ED9DB-BA64-9545-C0B4-EE848E8D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3EAA4-24C4-98C1-C8F1-F473FCE5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29DE6-D824-4981-FA90-FE0472BA6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4AB4C-81EA-3943-8042-567431011365}" type="datetimeFigureOut">
              <a:rPr lang="en-HR" smtClean="0"/>
              <a:t>17.12.2024.</a:t>
            </a:fld>
            <a:endParaRPr lang="en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F5AF4-3F66-85AA-639C-6A4E8C7F2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4049A-B6B6-0AE7-72D2-C8255D144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21603-A64B-D34A-930A-C99AB84EA416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104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hr" smtClean="0"/>
              <a:pPr/>
              <a:t>‹#›</a:t>
            </a:fld>
            <a:endParaRPr lang="hr"/>
          </a:p>
        </p:txBody>
      </p:sp>
    </p:spTree>
    <p:extLst>
      <p:ext uri="{BB962C8B-B14F-4D97-AF65-F5344CB8AC3E}">
        <p14:creationId xmlns:p14="http://schemas.microsoft.com/office/powerpoint/2010/main" val="3393427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82CA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5">
            <a:extLst>
              <a:ext uri="{FF2B5EF4-FFF2-40B4-BE49-F238E27FC236}">
                <a16:creationId xmlns:a16="http://schemas.microsoft.com/office/drawing/2014/main" id="{BF2C9EDF-51E6-C0A0-9D7D-1BAB68AB469B}"/>
              </a:ext>
            </a:extLst>
          </p:cNvPr>
          <p:cNvSpPr txBox="1"/>
          <p:nvPr/>
        </p:nvSpPr>
        <p:spPr>
          <a:xfrm>
            <a:off x="593725" y="608976"/>
            <a:ext cx="51420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Grupa KONČAR </a:t>
            </a:r>
          </a:p>
          <a:p>
            <a:r>
              <a:rPr lang="hr-HR" sz="5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 2024.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829F5D92-6C22-70F8-CC56-3D9D68AF0521}"/>
              </a:ext>
            </a:extLst>
          </p:cNvPr>
          <p:cNvSpPr/>
          <p:nvPr/>
        </p:nvSpPr>
        <p:spPr>
          <a:xfrm>
            <a:off x="695325" y="3329819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52941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B10EE92E-6BF6-AFE8-B063-CF0188269D39}"/>
              </a:ext>
            </a:extLst>
          </p:cNvPr>
          <p:cNvGrpSpPr/>
          <p:nvPr/>
        </p:nvGrpSpPr>
        <p:grpSpPr>
          <a:xfrm>
            <a:off x="5219453" y="2666539"/>
            <a:ext cx="932544" cy="522901"/>
            <a:chOff x="7240481" y="2429848"/>
            <a:chExt cx="1117164" cy="64111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33DB49-5D96-F564-8A5E-E638966D66E9}"/>
                </a:ext>
              </a:extLst>
            </p:cNvPr>
            <p:cNvSpPr txBox="1"/>
            <p:nvPr/>
          </p:nvSpPr>
          <p:spPr>
            <a:xfrm>
              <a:off x="7415373" y="2429848"/>
              <a:ext cx="942272" cy="641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r-H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Ukupno</a:t>
              </a:r>
              <a:br>
                <a:rPr kumimoji="0" lang="hr-H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</a:br>
              <a:r>
                <a:rPr kumimoji="0" lang="hr-H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Izvoz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74A5854-B3E6-7BF4-56F1-AF2FC900281D}"/>
                </a:ext>
              </a:extLst>
            </p:cNvPr>
            <p:cNvSpPr/>
            <p:nvPr/>
          </p:nvSpPr>
          <p:spPr>
            <a:xfrm>
              <a:off x="7240481" y="2583180"/>
              <a:ext cx="129600" cy="125511"/>
            </a:xfrm>
            <a:prstGeom prst="rect">
              <a:avLst/>
            </a:prstGeom>
            <a:solidFill>
              <a:srgbClr val="CCE5F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D06AEC0-5A40-EF79-EFBA-F02670AA2A78}"/>
                </a:ext>
              </a:extLst>
            </p:cNvPr>
            <p:cNvSpPr/>
            <p:nvPr/>
          </p:nvSpPr>
          <p:spPr>
            <a:xfrm>
              <a:off x="7240481" y="2799188"/>
              <a:ext cx="129600" cy="125511"/>
            </a:xfrm>
            <a:prstGeom prst="rect">
              <a:avLst/>
            </a:prstGeom>
            <a:solidFill>
              <a:srgbClr val="0082C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</p:grp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5BF922C2-74DD-9536-4856-316407BF6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054682"/>
              </p:ext>
            </p:extLst>
          </p:nvPr>
        </p:nvGraphicFramePr>
        <p:xfrm>
          <a:off x="400874" y="1593650"/>
          <a:ext cx="4818579" cy="230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itle 1">
            <a:extLst>
              <a:ext uri="{FF2B5EF4-FFF2-40B4-BE49-F238E27FC236}">
                <a16:creationId xmlns:a16="http://schemas.microsoft.com/office/drawing/2014/main" id="{1BCF1AE5-B05D-355A-08EA-AE56B4CBAFC2}"/>
              </a:ext>
            </a:extLst>
          </p:cNvPr>
          <p:cNvSpPr txBox="1">
            <a:spLocks/>
          </p:cNvSpPr>
          <p:nvPr/>
        </p:nvSpPr>
        <p:spPr>
          <a:xfrm>
            <a:off x="1202063" y="1268022"/>
            <a:ext cx="9362102" cy="139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Ukupni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prihodi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od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prodaje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izvoz</a:t>
            </a:r>
            <a:r>
              <a:rPr kumimoji="0" lang="hr-HR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</a:t>
            </a:r>
            <a:endParaRPr kumimoji="0" lang="en-US" sz="1400" b="1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C97480-C678-CFA0-C034-2601B4934F90}"/>
              </a:ext>
            </a:extLst>
          </p:cNvPr>
          <p:cNvSpPr txBox="1"/>
          <p:nvPr/>
        </p:nvSpPr>
        <p:spPr>
          <a:xfrm>
            <a:off x="6725263" y="3853721"/>
            <a:ext cx="7416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EU</a:t>
            </a:r>
            <a:endParaRPr lang="en-US" sz="10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B126A4-7A90-9F44-F262-58E85B051C62}"/>
              </a:ext>
            </a:extLst>
          </p:cNvPr>
          <p:cNvSpPr txBox="1"/>
          <p:nvPr/>
        </p:nvSpPr>
        <p:spPr>
          <a:xfrm>
            <a:off x="7343458" y="3801233"/>
            <a:ext cx="1132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Europske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zemlje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izvan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EU</a:t>
            </a:r>
            <a:endParaRPr lang="en-US" sz="10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F5CCB26-5267-366B-7340-1CCCCEC8F16E}"/>
              </a:ext>
            </a:extLst>
          </p:cNvPr>
          <p:cNvSpPr txBox="1"/>
          <p:nvPr/>
        </p:nvSpPr>
        <p:spPr>
          <a:xfrm>
            <a:off x="10423695" y="3774928"/>
            <a:ext cx="93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Zemlje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okruženja</a:t>
            </a:r>
            <a:endParaRPr lang="en-US" sz="10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C30F5C-1C7F-6FC2-AB14-DB55DFDE5AA6}"/>
              </a:ext>
            </a:extLst>
          </p:cNvPr>
          <p:cNvSpPr txBox="1"/>
          <p:nvPr/>
        </p:nvSpPr>
        <p:spPr>
          <a:xfrm>
            <a:off x="8445058" y="3824220"/>
            <a:ext cx="952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Azija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Afrika</a:t>
            </a:r>
            <a:endParaRPr lang="en-US" sz="10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C4D37B-4FF7-6B38-E80E-9CE609F4695C}"/>
              </a:ext>
            </a:extLst>
          </p:cNvPr>
          <p:cNvSpPr txBox="1"/>
          <p:nvPr/>
        </p:nvSpPr>
        <p:spPr>
          <a:xfrm>
            <a:off x="9485543" y="3788180"/>
            <a:ext cx="796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Amerika </a:t>
            </a: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</a:t>
            </a:r>
            <a:r>
              <a:rPr lang="en-US" sz="10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000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Australija</a:t>
            </a:r>
            <a:endParaRPr lang="en-US" sz="10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3D0419E7-FA1E-8751-1B68-320FF3E85C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961587"/>
              </p:ext>
            </p:extLst>
          </p:nvPr>
        </p:nvGraphicFramePr>
        <p:xfrm>
          <a:off x="6081701" y="1593650"/>
          <a:ext cx="5414801" cy="230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2C613699-989C-08D6-B5B1-A4AA44BF90F3}"/>
              </a:ext>
            </a:extLst>
          </p:cNvPr>
          <p:cNvGrpSpPr/>
          <p:nvPr/>
        </p:nvGrpSpPr>
        <p:grpSpPr>
          <a:xfrm>
            <a:off x="5150993" y="5024956"/>
            <a:ext cx="1043964" cy="400110"/>
            <a:chOff x="6645688" y="3464765"/>
            <a:chExt cx="1308943" cy="59791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2AB9668-6088-6E59-A4E9-87EF3C4B16F0}"/>
                </a:ext>
              </a:extLst>
            </p:cNvPr>
            <p:cNvSpPr txBox="1"/>
            <p:nvPr/>
          </p:nvSpPr>
          <p:spPr>
            <a:xfrm>
              <a:off x="6802118" y="3464765"/>
              <a:ext cx="1152513" cy="597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r-H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Hrvatska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r-H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Arial"/>
                </a:rPr>
                <a:t>Izvoz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7B822B9-0C3A-A5B2-F288-D1BEEA625311}"/>
                </a:ext>
              </a:extLst>
            </p:cNvPr>
            <p:cNvSpPr/>
            <p:nvPr/>
          </p:nvSpPr>
          <p:spPr>
            <a:xfrm>
              <a:off x="6645688" y="3581986"/>
              <a:ext cx="129600" cy="125511"/>
            </a:xfrm>
            <a:prstGeom prst="rect">
              <a:avLst/>
            </a:prstGeom>
            <a:solidFill>
              <a:srgbClr val="99CC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EE8F831-FDA1-AA3E-9D80-B26369851C01}"/>
                </a:ext>
              </a:extLst>
            </p:cNvPr>
            <p:cNvSpPr/>
            <p:nvPr/>
          </p:nvSpPr>
          <p:spPr>
            <a:xfrm>
              <a:off x="6645688" y="3797994"/>
              <a:ext cx="129600" cy="125511"/>
            </a:xfrm>
            <a:prstGeom prst="rect">
              <a:avLst/>
            </a:prstGeom>
            <a:solidFill>
              <a:srgbClr val="0082C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5205911A-AA49-3665-524E-3E1E67763145}"/>
              </a:ext>
            </a:extLst>
          </p:cNvPr>
          <p:cNvSpPr txBox="1"/>
          <p:nvPr/>
        </p:nvSpPr>
        <p:spPr>
          <a:xfrm rot="16200000">
            <a:off x="294324" y="4737639"/>
            <a:ext cx="923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r-HR" sz="800" i="1" kern="0" dirty="0" err="1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mil</a:t>
            </a:r>
            <a:r>
              <a:rPr lang="hr-HR" sz="800" i="1" kern="0" dirty="0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EUR</a:t>
            </a:r>
            <a:endParaRPr lang="en-US" sz="1100" b="1" i="1" kern="0" dirty="0">
              <a:solidFill>
                <a:srgbClr val="43434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23488D96-EE30-E718-3345-0B8A7368C3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094747"/>
              </p:ext>
            </p:extLst>
          </p:nvPr>
        </p:nvGraphicFramePr>
        <p:xfrm>
          <a:off x="1006614" y="4064416"/>
          <a:ext cx="4176148" cy="1896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AA0E5D5-9505-C10E-6A98-08D02746B7C4}"/>
              </a:ext>
            </a:extLst>
          </p:cNvPr>
          <p:cNvCxnSpPr>
            <a:cxnSpLocks/>
          </p:cNvCxnSpPr>
          <p:nvPr/>
        </p:nvCxnSpPr>
        <p:spPr>
          <a:xfrm flipV="1">
            <a:off x="1823747" y="4228875"/>
            <a:ext cx="2825487" cy="961658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511A92-60FE-D358-347A-0450862D2A28}"/>
              </a:ext>
            </a:extLst>
          </p:cNvPr>
          <p:cNvSpPr txBox="1"/>
          <p:nvPr/>
        </p:nvSpPr>
        <p:spPr>
          <a:xfrm>
            <a:off x="1507575" y="5879687"/>
            <a:ext cx="7235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31.12.</a:t>
            </a:r>
            <a:r>
              <a:rPr lang="hr-HR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</a:t>
            </a: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019.</a:t>
            </a:r>
            <a:endParaRPr lang="en-US" sz="6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9FF78B-E903-FFC6-E361-70A6EEA81ED5}"/>
              </a:ext>
            </a:extLst>
          </p:cNvPr>
          <p:cNvSpPr txBox="1"/>
          <p:nvPr/>
        </p:nvSpPr>
        <p:spPr>
          <a:xfrm>
            <a:off x="2214193" y="5863621"/>
            <a:ext cx="7235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31.12.</a:t>
            </a:r>
            <a:r>
              <a:rPr lang="hr-HR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</a:t>
            </a: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020.</a:t>
            </a:r>
            <a:endParaRPr lang="en-US" sz="6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B872B7E-BE3A-694D-A100-5CD6BD369657}"/>
              </a:ext>
            </a:extLst>
          </p:cNvPr>
          <p:cNvSpPr txBox="1"/>
          <p:nvPr/>
        </p:nvSpPr>
        <p:spPr>
          <a:xfrm>
            <a:off x="2881544" y="5879686"/>
            <a:ext cx="7235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31.12.</a:t>
            </a:r>
            <a:r>
              <a:rPr lang="hr-HR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</a:t>
            </a: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021.</a:t>
            </a:r>
            <a:endParaRPr lang="en-US" sz="6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47E03F-7A98-16C8-6A49-A08D54E52AFF}"/>
              </a:ext>
            </a:extLst>
          </p:cNvPr>
          <p:cNvSpPr txBox="1"/>
          <p:nvPr/>
        </p:nvSpPr>
        <p:spPr>
          <a:xfrm>
            <a:off x="3576756" y="5879685"/>
            <a:ext cx="7292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31.12.</a:t>
            </a:r>
            <a:r>
              <a:rPr lang="hr-HR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</a:t>
            </a: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022.</a:t>
            </a:r>
            <a:endParaRPr lang="en-US" sz="600" b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A13C197-2AFE-F46C-1761-4C780CC9A32D}"/>
              </a:ext>
            </a:extLst>
          </p:cNvPr>
          <p:cNvSpPr txBox="1"/>
          <p:nvPr/>
        </p:nvSpPr>
        <p:spPr>
          <a:xfrm>
            <a:off x="4264396" y="5865662"/>
            <a:ext cx="88276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31.12.2023.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F4E53C-0142-870E-7963-D5BAC31FE52D}"/>
              </a:ext>
            </a:extLst>
          </p:cNvPr>
          <p:cNvSpPr txBox="1"/>
          <p:nvPr/>
        </p:nvSpPr>
        <p:spPr>
          <a:xfrm>
            <a:off x="4128185" y="4769583"/>
            <a:ext cx="444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307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67DE34D-6366-F3D4-ABB1-727F0C49AECE}"/>
              </a:ext>
            </a:extLst>
          </p:cNvPr>
          <p:cNvSpPr txBox="1"/>
          <p:nvPr/>
        </p:nvSpPr>
        <p:spPr>
          <a:xfrm>
            <a:off x="4128185" y="5394085"/>
            <a:ext cx="444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355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4BF1657-690C-1194-4822-DC45DB0EA017}"/>
              </a:ext>
            </a:extLst>
          </p:cNvPr>
          <p:cNvSpPr txBox="1"/>
          <p:nvPr/>
        </p:nvSpPr>
        <p:spPr>
          <a:xfrm>
            <a:off x="5307791" y="4457704"/>
            <a:ext cx="444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580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C220796-2BE5-72EA-9374-194DE42697ED}"/>
              </a:ext>
            </a:extLst>
          </p:cNvPr>
          <p:cNvSpPr txBox="1"/>
          <p:nvPr/>
        </p:nvSpPr>
        <p:spPr>
          <a:xfrm>
            <a:off x="5307791" y="5304868"/>
            <a:ext cx="444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426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849677-34C1-2F1A-705A-885B9290565B}"/>
              </a:ext>
            </a:extLst>
          </p:cNvPr>
          <p:cNvSpPr txBox="1"/>
          <p:nvPr/>
        </p:nvSpPr>
        <p:spPr>
          <a:xfrm>
            <a:off x="6794322" y="4109395"/>
            <a:ext cx="444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05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1.005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4035346-2A75-E7A8-DFFC-93CEDBBDEFEA}"/>
              </a:ext>
            </a:extLst>
          </p:cNvPr>
          <p:cNvSpPr txBox="1"/>
          <p:nvPr/>
        </p:nvSpPr>
        <p:spPr>
          <a:xfrm>
            <a:off x="4347281" y="4679861"/>
            <a:ext cx="70075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1.005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083073-A092-803F-AE3E-3FD6903564DA}"/>
              </a:ext>
            </a:extLst>
          </p:cNvPr>
          <p:cNvSpPr txBox="1"/>
          <p:nvPr/>
        </p:nvSpPr>
        <p:spPr>
          <a:xfrm>
            <a:off x="4303410" y="5425246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417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491743C-73A1-DE21-7261-D686D6A96B1E}"/>
              </a:ext>
            </a:extLst>
          </p:cNvPr>
          <p:cNvSpPr txBox="1"/>
          <p:nvPr/>
        </p:nvSpPr>
        <p:spPr>
          <a:xfrm>
            <a:off x="1472224" y="5368270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237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D74E321-3D22-6775-3811-537E948C3CB9}"/>
              </a:ext>
            </a:extLst>
          </p:cNvPr>
          <p:cNvSpPr txBox="1"/>
          <p:nvPr/>
        </p:nvSpPr>
        <p:spPr>
          <a:xfrm>
            <a:off x="1453390" y="5591747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225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D3709D-23BF-B441-02F2-6203560D96CE}"/>
              </a:ext>
            </a:extLst>
          </p:cNvPr>
          <p:cNvSpPr txBox="1"/>
          <p:nvPr/>
        </p:nvSpPr>
        <p:spPr>
          <a:xfrm>
            <a:off x="2180787" y="5250899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245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DEE09E-06BB-DC77-C9AA-9E0874C8CC69}"/>
              </a:ext>
            </a:extLst>
          </p:cNvPr>
          <p:cNvSpPr txBox="1"/>
          <p:nvPr/>
        </p:nvSpPr>
        <p:spPr>
          <a:xfrm>
            <a:off x="2180787" y="5538756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319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2166B65-58B1-B800-6E4C-884DF2C5B259}"/>
              </a:ext>
            </a:extLst>
          </p:cNvPr>
          <p:cNvSpPr txBox="1"/>
          <p:nvPr/>
        </p:nvSpPr>
        <p:spPr>
          <a:xfrm>
            <a:off x="2896883" y="5190534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307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30C50F0-4AC7-36AB-D9E9-8E434ED4BD86}"/>
              </a:ext>
            </a:extLst>
          </p:cNvPr>
          <p:cNvSpPr txBox="1"/>
          <p:nvPr/>
        </p:nvSpPr>
        <p:spPr>
          <a:xfrm>
            <a:off x="2896883" y="5523053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355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72E5A9D-166A-E90B-588C-881BEC5ECDDC}"/>
              </a:ext>
            </a:extLst>
          </p:cNvPr>
          <p:cNvSpPr txBox="1"/>
          <p:nvPr/>
        </p:nvSpPr>
        <p:spPr>
          <a:xfrm>
            <a:off x="3613257" y="4922343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580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F1CE622-63C9-8F3C-60B9-5ED3B4A18C48}"/>
              </a:ext>
            </a:extLst>
          </p:cNvPr>
          <p:cNvSpPr txBox="1"/>
          <p:nvPr/>
        </p:nvSpPr>
        <p:spPr>
          <a:xfrm>
            <a:off x="3613257" y="5423206"/>
            <a:ext cx="700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5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426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DB79CB80-35EC-CC37-1D39-F9D30BAC0636}"/>
              </a:ext>
            </a:extLst>
          </p:cNvPr>
          <p:cNvSpPr txBox="1">
            <a:spLocks/>
          </p:cNvSpPr>
          <p:nvPr/>
        </p:nvSpPr>
        <p:spPr>
          <a:xfrm>
            <a:off x="2418674" y="3824103"/>
            <a:ext cx="1204104" cy="50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1400" b="1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Backlog</a:t>
            </a:r>
            <a:endParaRPr kumimoji="0" lang="en-HR" sz="14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844DAF-9486-F290-C635-A6D31FCC85F0}"/>
              </a:ext>
            </a:extLst>
          </p:cNvPr>
          <p:cNvSpPr txBox="1"/>
          <p:nvPr/>
        </p:nvSpPr>
        <p:spPr>
          <a:xfrm>
            <a:off x="6423074" y="4664185"/>
            <a:ext cx="3511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r-HR" sz="24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Neprekidno povećanje </a:t>
            </a:r>
            <a:r>
              <a:rPr lang="hr-HR" sz="2400" b="1" i="1" kern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backloga</a:t>
            </a:r>
            <a:endParaRPr lang="en-US" sz="2400" b="1" i="1" kern="0" dirty="0">
              <a:solidFill>
                <a:srgbClr val="000000">
                  <a:lumMod val="85000"/>
                  <a:lumOff val="1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9" name="Rounded Rectangle 27">
            <a:extLst>
              <a:ext uri="{FF2B5EF4-FFF2-40B4-BE49-F238E27FC236}">
                <a16:creationId xmlns:a16="http://schemas.microsoft.com/office/drawing/2014/main" id="{3B944693-CA95-7E03-CD53-421F8591E92B}"/>
              </a:ext>
            </a:extLst>
          </p:cNvPr>
          <p:cNvSpPr/>
          <p:nvPr/>
        </p:nvSpPr>
        <p:spPr>
          <a:xfrm>
            <a:off x="9485543" y="4707353"/>
            <a:ext cx="1094768" cy="1113993"/>
          </a:xfrm>
          <a:prstGeom prst="roundRect">
            <a:avLst>
              <a:gd name="adj" fmla="val 9474"/>
            </a:avLst>
          </a:prstGeom>
          <a:noFill/>
          <a:ln w="38100" cap="flat" cmpd="sng" algn="ctr">
            <a:solidFill>
              <a:srgbClr val="00BEB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Arrow: Up 32">
            <a:extLst>
              <a:ext uri="{FF2B5EF4-FFF2-40B4-BE49-F238E27FC236}">
                <a16:creationId xmlns:a16="http://schemas.microsoft.com/office/drawing/2014/main" id="{60AA1B3E-3D57-DF5F-BDF8-1BB27324CACB}"/>
              </a:ext>
            </a:extLst>
          </p:cNvPr>
          <p:cNvSpPr/>
          <p:nvPr/>
        </p:nvSpPr>
        <p:spPr>
          <a:xfrm>
            <a:off x="9652897" y="4915960"/>
            <a:ext cx="760056" cy="619557"/>
          </a:xfrm>
          <a:prstGeom prst="upArrow">
            <a:avLst/>
          </a:prstGeom>
          <a:solidFill>
            <a:srgbClr val="FFFFFF"/>
          </a:solidFill>
          <a:ln w="38100" cap="flat" cmpd="sng" algn="ctr">
            <a:solidFill>
              <a:srgbClr val="0082C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0B74A0C5-586C-904E-7C31-DEFECD685769}"/>
              </a:ext>
            </a:extLst>
          </p:cNvPr>
          <p:cNvSpPr txBox="1">
            <a:spLocks/>
          </p:cNvSpPr>
          <p:nvPr/>
        </p:nvSpPr>
        <p:spPr>
          <a:xfrm>
            <a:off x="7946099" y="1333225"/>
            <a:ext cx="2336012" cy="478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HR" sz="1400" dirty="0">
                <a:solidFill>
                  <a:schemeClr val="tx1"/>
                </a:solidFill>
              </a:rPr>
              <a:t>Izvoz po regijama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1BD72DE-2CA8-965F-493E-6AB773730C29}"/>
              </a:ext>
            </a:extLst>
          </p:cNvPr>
          <p:cNvSpPr txBox="1"/>
          <p:nvPr/>
        </p:nvSpPr>
        <p:spPr>
          <a:xfrm rot="16200000">
            <a:off x="-101175" y="2556310"/>
            <a:ext cx="923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r-HR" sz="800" i="1" kern="0" dirty="0" err="1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mil</a:t>
            </a:r>
            <a:r>
              <a:rPr lang="hr-HR" sz="800" i="1" kern="0" dirty="0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EUR</a:t>
            </a:r>
            <a:endParaRPr lang="en-US" sz="1100" b="1" i="1" kern="0" dirty="0">
              <a:solidFill>
                <a:srgbClr val="43434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0EA8CB-BBE3-76F1-CC9F-055C009466A4}"/>
              </a:ext>
            </a:extLst>
          </p:cNvPr>
          <p:cNvSpPr txBox="1"/>
          <p:nvPr/>
        </p:nvSpPr>
        <p:spPr>
          <a:xfrm rot="16200000">
            <a:off x="5512104" y="2194634"/>
            <a:ext cx="923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hr-HR" sz="800" i="1" kern="0" dirty="0" err="1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mil</a:t>
            </a:r>
            <a:r>
              <a:rPr lang="hr-HR" sz="800" i="1" kern="0" dirty="0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EUR</a:t>
            </a:r>
            <a:endParaRPr lang="en-US" sz="1100" b="1" i="1" kern="0" dirty="0">
              <a:solidFill>
                <a:srgbClr val="43434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FE07C-BB89-7493-05F6-9121C12B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00" y="438853"/>
            <a:ext cx="9010541" cy="90714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Četiri uzastopne rekordne godine </a:t>
            </a:r>
          </a:p>
        </p:txBody>
      </p:sp>
    </p:spTree>
    <p:extLst>
      <p:ext uri="{BB962C8B-B14F-4D97-AF65-F5344CB8AC3E}">
        <p14:creationId xmlns:p14="http://schemas.microsoft.com/office/powerpoint/2010/main" val="252273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3B0BF5E-2C39-F19A-FF9A-E45A8F7B7B66}"/>
              </a:ext>
            </a:extLst>
          </p:cNvPr>
          <p:cNvSpPr txBox="1">
            <a:spLocks/>
          </p:cNvSpPr>
          <p:nvPr/>
        </p:nvSpPr>
        <p:spPr>
          <a:xfrm>
            <a:off x="647487" y="567138"/>
            <a:ext cx="9293955" cy="142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Nagovještaj još jedne rekordne godine (Q3 2024.)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C1874E-99AE-9540-BEE5-85CC5B3D3313}"/>
              </a:ext>
            </a:extLst>
          </p:cNvPr>
          <p:cNvSpPr txBox="1">
            <a:spLocks/>
          </p:cNvSpPr>
          <p:nvPr/>
        </p:nvSpPr>
        <p:spPr>
          <a:xfrm>
            <a:off x="647487" y="2060104"/>
            <a:ext cx="11173452" cy="4344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Novougovoreni poslovi: </a:t>
            </a: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1,28 milijardi eura, 76,5% na izvoznim tržištima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Backlog</a:t>
            </a:r>
            <a:r>
              <a:rPr lang="hr-HR" sz="1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1,96 milijardi eura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Ugovori za 2025. i naredne godine </a:t>
            </a: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dosegnuli iznos od 1,52 milijarde 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Neto dobit: </a:t>
            </a: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116,6 milijuna eura, rast za 141,4% više u odnosu na Q3 2023.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Prihodi od prodaje proizvoda i usluga: </a:t>
            </a: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734,6 milijuna eura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73% prihoda ostvareno u </a:t>
            </a:r>
            <a:r>
              <a:rPr lang="hr-H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izvozu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Prihodi na tržištu EU-a: </a:t>
            </a:r>
            <a:r>
              <a:rPr lang="hr-H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398,2 milijuna eura, rast od 35,3% u odnosu na Q3 2023.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EBITDA </a:t>
            </a:r>
            <a:r>
              <a:rPr lang="hr-HR" sz="1800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u prva tri kvartala porasla za 75,5 milijuna eura te iznosi 139,5 milijuna eura, dok </a:t>
            </a:r>
            <a:r>
              <a:rPr lang="hr-HR" sz="1800" b="1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EBITDA marža </a:t>
            </a:r>
            <a:r>
              <a:rPr lang="hr-HR" sz="1800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iznosi 19% </a:t>
            </a:r>
            <a:endParaRPr lang="hr-HR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Tržišna kapitalizacija</a:t>
            </a: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premašila iznos od 1 milijarde eura</a:t>
            </a:r>
          </a:p>
        </p:txBody>
      </p:sp>
    </p:spTree>
    <p:extLst>
      <p:ext uri="{BB962C8B-B14F-4D97-AF65-F5344CB8AC3E}">
        <p14:creationId xmlns:p14="http://schemas.microsoft.com/office/powerpoint/2010/main" val="199080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D963A-5CB5-E1F0-EB72-38C2D27CB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50"/>
          <a:stretch/>
        </p:blipFill>
        <p:spPr>
          <a:xfrm>
            <a:off x="960369" y="1984986"/>
            <a:ext cx="10271263" cy="38938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D6BEDE-D45A-8B67-4AA3-16BBF18137DA}"/>
              </a:ext>
            </a:extLst>
          </p:cNvPr>
          <p:cNvSpPr txBox="1">
            <a:spLocks/>
          </p:cNvSpPr>
          <p:nvPr/>
        </p:nvSpPr>
        <p:spPr>
          <a:xfrm>
            <a:off x="647487" y="567138"/>
            <a:ext cx="9293955" cy="142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en-HR" sz="3200" dirty="0"/>
              <a:t>Pregled rezultata Grupe KONČAR u razdoblju 2008. - 2024.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194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E99AD-2F2B-C054-17B6-467B25F9B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75CF7A5C-7D1F-72B3-2505-3006516401A3}"/>
              </a:ext>
            </a:extLst>
          </p:cNvPr>
          <p:cNvSpPr txBox="1"/>
          <p:nvPr/>
        </p:nvSpPr>
        <p:spPr>
          <a:xfrm>
            <a:off x="603251" y="608976"/>
            <a:ext cx="42537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44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Iskoraci KONČARA u 2024. 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82A85B8-57E2-9167-A4AC-855FA45C77C2}"/>
              </a:ext>
            </a:extLst>
          </p:cNvPr>
          <p:cNvSpPr/>
          <p:nvPr/>
        </p:nvSpPr>
        <p:spPr>
          <a:xfrm>
            <a:off x="695325" y="2904783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451159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4E09C-1419-B2C4-4C50-E7B1B95F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9BC8552-3221-BE57-5C66-049C30D17D12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Siječanj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5A08942-6D05-FDBE-BA44-00865BF1E6E6}"/>
              </a:ext>
            </a:extLst>
          </p:cNvPr>
          <p:cNvSpPr txBox="1">
            <a:spLocks/>
          </p:cNvSpPr>
          <p:nvPr/>
        </p:nvSpPr>
        <p:spPr>
          <a:xfrm>
            <a:off x="679387" y="1563557"/>
            <a:ext cx="6153806" cy="4592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- Mjerni transformatori isporučili 39 naponskih i kombiniranih mjernih transformatora naponskog nivoa 123 kV za Austriju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 Lika započeo s realizacijom - dugo očekivani projekt razvoja hrvatskog elektroenergetskog sustava u kojem sudjeluje Dalekovod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Irsku energetski transformator najveće snage dosad</a:t>
            </a: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A row of large red and white pipes&#10;&#10;Description automatically generated">
            <a:extLst>
              <a:ext uri="{FF2B5EF4-FFF2-40B4-BE49-F238E27FC236}">
                <a16:creationId xmlns:a16="http://schemas.microsoft.com/office/drawing/2014/main" id="{D11C0E75-AEBE-1709-E23C-962436369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2222" y="1669881"/>
            <a:ext cx="2322305" cy="3731459"/>
          </a:xfrm>
          <a:prstGeom prst="rect">
            <a:avLst/>
          </a:prstGeom>
        </p:spPr>
      </p:pic>
      <p:pic>
        <p:nvPicPr>
          <p:cNvPr id="7" name="Picture 6" descr="A power line and flowers&#10;&#10;Description automatically generated">
            <a:extLst>
              <a:ext uri="{FF2B5EF4-FFF2-40B4-BE49-F238E27FC236}">
                <a16:creationId xmlns:a16="http://schemas.microsoft.com/office/drawing/2014/main" id="{079257FC-167D-B59A-A4E3-DCAFB4E30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557" y="1669881"/>
            <a:ext cx="2322305" cy="374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19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EA510-AB20-88F9-B9FE-CA31D0EF8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4C912D5-9B51-3F31-80FC-48D0A01987DF}"/>
              </a:ext>
            </a:extLst>
          </p:cNvPr>
          <p:cNvSpPr txBox="1">
            <a:spLocks/>
          </p:cNvSpPr>
          <p:nvPr/>
        </p:nvSpPr>
        <p:spPr>
          <a:xfrm>
            <a:off x="704858" y="1563556"/>
            <a:ext cx="7758657" cy="4571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Povratak na tržište Iraka isporukom </a:t>
            </a:r>
            <a:r>
              <a:rPr lang="hr-H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srednjenaponskih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postrojenja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Isporučeni prvi </a:t>
            </a:r>
            <a:r>
              <a:rPr lang="hr-HR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GREEN LINE 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transformatori za Latviju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Završena montaža dvaju generatora na novoj HE </a:t>
            </a:r>
            <a:r>
              <a:rPr lang="hr-H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Gratkorn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 Austriji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Ugovorena isporuka i polaganje podmorskih kabela 110 kV u sklopu projekta </a:t>
            </a:r>
            <a:r>
              <a:rPr lang="hr-HR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Revitalizacija, izgradnja, digitalizacija i modernizacija hrvatske prijenosne elektroenergetske mreže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hr-HR" sz="24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4460AD-90A6-9E1E-0BB9-1086AC6150FD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Veljača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large red machine in a room&#10;&#10;Description automatically generated">
            <a:extLst>
              <a:ext uri="{FF2B5EF4-FFF2-40B4-BE49-F238E27FC236}">
                <a16:creationId xmlns:a16="http://schemas.microsoft.com/office/drawing/2014/main" id="{7269FC6B-D01C-E51D-9088-F1E87CA66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886" y="3590382"/>
            <a:ext cx="3313364" cy="2157876"/>
          </a:xfrm>
          <a:prstGeom prst="rect">
            <a:avLst/>
          </a:prstGeom>
        </p:spPr>
      </p:pic>
      <p:pic>
        <p:nvPicPr>
          <p:cNvPr id="7" name="Picture 6" descr="A large ship in the water&#10;&#10;Description automatically generated">
            <a:extLst>
              <a:ext uri="{FF2B5EF4-FFF2-40B4-BE49-F238E27FC236}">
                <a16:creationId xmlns:a16="http://schemas.microsoft.com/office/drawing/2014/main" id="{21D490E1-CD88-B5B4-87F1-8B2ABD4E0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886" y="1411811"/>
            <a:ext cx="3313364" cy="20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5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B2CAB-3107-B123-FFC9-EF689957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46B8B25-B96A-5775-1BD3-54AB4C322264}"/>
              </a:ext>
            </a:extLst>
          </p:cNvPr>
          <p:cNvSpPr txBox="1">
            <a:spLocks/>
          </p:cNvSpPr>
          <p:nvPr/>
        </p:nvSpPr>
        <p:spPr>
          <a:xfrm>
            <a:off x="695325" y="1563556"/>
            <a:ext cx="7427949" cy="4380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rad pušten prvi nacionalni dispečerski centar realiziran izvan Hrvatske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Transformatorski kotao </a:t>
            </a:r>
            <a:r>
              <a:rPr lang="hr-HR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offshore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izvedbe za belgijskog kupca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KONČAR – Mjerni transformatori isporučili 21 strujni mjerni transformator naponskog nivoa 380 kV u Saudijsku Arabiju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Nizozemska – novo tržište za srednje energetske transformatore</a:t>
            </a: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2A8AC3-2341-8D07-BE08-E4ECB49FC801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Ožujak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room with multiple computer monitors and a large black board&#10;&#10;Description automatically generated">
            <a:extLst>
              <a:ext uri="{FF2B5EF4-FFF2-40B4-BE49-F238E27FC236}">
                <a16:creationId xmlns:a16="http://schemas.microsoft.com/office/drawing/2014/main" id="{CFF56FA8-7C5E-2AC8-C0B8-3B80FAD47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748" y="1445458"/>
            <a:ext cx="3448493" cy="2054743"/>
          </a:xfrm>
          <a:prstGeom prst="rect">
            <a:avLst/>
          </a:prstGeom>
        </p:spPr>
      </p:pic>
      <p:pic>
        <p:nvPicPr>
          <p:cNvPr id="7" name="Picture 6" descr="A large machine in a building&#10;&#10;Description automatically generated">
            <a:extLst>
              <a:ext uri="{FF2B5EF4-FFF2-40B4-BE49-F238E27FC236}">
                <a16:creationId xmlns:a16="http://schemas.microsoft.com/office/drawing/2014/main" id="{49039A28-140C-306C-CFC0-BB5B59117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1748" y="3638989"/>
            <a:ext cx="3448494" cy="22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5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54FDE-A634-7F56-5D48-D7C595B42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6A6B9-0166-E1A3-5ADD-A01B5C6F4F2E}"/>
              </a:ext>
            </a:extLst>
          </p:cNvPr>
          <p:cNvSpPr txBox="1">
            <a:spLocks/>
          </p:cNvSpPr>
          <p:nvPr/>
        </p:nvSpPr>
        <p:spPr>
          <a:xfrm>
            <a:off x="695326" y="1563557"/>
            <a:ext cx="6109512" cy="44332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</a:rPr>
              <a:t>Novi ugovor u Švedskoj – rekonstrukcija 130 kV trafostanice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Završen EU projekt isporuke 21 vlaka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Dva nova projekta isporuke hidrogeneratora u Skandinaviju, vrijedna više od 13 milijuna eura 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Počela proizvodnja 20 novih tramvaja za Zagreb</a:t>
            </a: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1989E-7AF2-1494-86E0-0C4BECB37E23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Travanj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group of men standing next to a bus&#10;&#10;Description automatically generated">
            <a:extLst>
              <a:ext uri="{FF2B5EF4-FFF2-40B4-BE49-F238E27FC236}">
                <a16:creationId xmlns:a16="http://schemas.microsoft.com/office/drawing/2014/main" id="{8E69967A-F65C-9535-8B88-A57D36D43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049" y="3641652"/>
            <a:ext cx="3565582" cy="2041451"/>
          </a:xfrm>
          <a:prstGeom prst="rect">
            <a:avLst/>
          </a:prstGeom>
        </p:spPr>
      </p:pic>
      <p:pic>
        <p:nvPicPr>
          <p:cNvPr id="7" name="Picture 6" descr="A power lines in the snow&#10;&#10;Description automatically generated">
            <a:extLst>
              <a:ext uri="{FF2B5EF4-FFF2-40B4-BE49-F238E27FC236}">
                <a16:creationId xmlns:a16="http://schemas.microsoft.com/office/drawing/2014/main" id="{4BEA8F76-A79C-C8D5-C853-B10AB3A01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049" y="1174896"/>
            <a:ext cx="3565581" cy="225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5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013B2-A19B-543D-1C80-8A2E474A7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91C4E21-36F1-D848-43DE-045090D182F7}"/>
              </a:ext>
            </a:extLst>
          </p:cNvPr>
          <p:cNvSpPr txBox="1">
            <a:spLocks/>
          </p:cNvSpPr>
          <p:nvPr/>
        </p:nvSpPr>
        <p:spPr>
          <a:xfrm>
            <a:off x="647487" y="1563557"/>
            <a:ext cx="6816569" cy="4369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Dalekovod pobijedio na četiri kapitalna natječaja za projektantske usluge švedskog operatora prijenosnog sustava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Ispitan transformator na kratki spoj za španjolskog kupca </a:t>
            </a: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Novorazvijeni kombinirani naponski mjerni transformator velike snage,     prvi takav u svijetu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B6F89E-B1AE-D027-12D0-562D40F79D15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Svibanj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power line tower with people working on it&#10;&#10;Description automatically generated">
            <a:extLst>
              <a:ext uri="{FF2B5EF4-FFF2-40B4-BE49-F238E27FC236}">
                <a16:creationId xmlns:a16="http://schemas.microsoft.com/office/drawing/2014/main" id="{DEB5CA81-D786-5CA6-C3F5-3B172CC15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752" y="1326393"/>
            <a:ext cx="3198167" cy="2150926"/>
          </a:xfrm>
          <a:prstGeom prst="rect">
            <a:avLst/>
          </a:prstGeom>
        </p:spPr>
      </p:pic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11595CD5-0117-7AC2-42ED-940323E2D9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2751" y="3601288"/>
            <a:ext cx="3198167" cy="23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DEB59-9A1F-A573-D3FF-F5D54B1B5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CC1644-5159-93C4-D0A8-028AF577FE8F}"/>
              </a:ext>
            </a:extLst>
          </p:cNvPr>
          <p:cNvSpPr txBox="1">
            <a:spLocks/>
          </p:cNvSpPr>
          <p:nvPr/>
        </p:nvSpPr>
        <p:spPr>
          <a:xfrm>
            <a:off x="647487" y="1563556"/>
            <a:ext cx="6901629" cy="4869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 za revitalizaciju HE </a:t>
            </a:r>
            <a:r>
              <a:rPr lang="hr-H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Vidraru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 Rumunjskoj u vrijednosti od 80 milijuna eura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Ugovorena 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</a:rPr>
              <a:t>dva nova projekta hidroelektrana u Švedskoj, vrijedna      više od 12 milijuna eura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nn-N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Ugovor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za</a:t>
            </a:r>
            <a:r>
              <a:rPr lang="nn-N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isporuk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nn-N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opreme i radov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n-N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na rekonstrukciji 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RHE </a:t>
            </a:r>
            <a:r>
              <a:rPr lang="nn-N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Velebit</a:t>
            </a: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Izgradnja još šest fotonaponskih elektrana na tvornicama KONČARA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92F9B4-FD2C-C389-4A8A-EC855DBEE597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Lipanj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large dam surrounded by water&#10;&#10;Description automatically generated">
            <a:extLst>
              <a:ext uri="{FF2B5EF4-FFF2-40B4-BE49-F238E27FC236}">
                <a16:creationId xmlns:a16="http://schemas.microsoft.com/office/drawing/2014/main" id="{C715D49D-9FBE-497E-60ED-8B4066C32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195" y="1563556"/>
            <a:ext cx="3936114" cy="2209624"/>
          </a:xfrm>
          <a:prstGeom prst="rect">
            <a:avLst/>
          </a:prstGeom>
        </p:spPr>
      </p:pic>
      <p:pic>
        <p:nvPicPr>
          <p:cNvPr id="7" name="Picture 6" descr="Solar panels on a roof&#10;&#10;Description automatically generated">
            <a:extLst>
              <a:ext uri="{FF2B5EF4-FFF2-40B4-BE49-F238E27FC236}">
                <a16:creationId xmlns:a16="http://schemas.microsoft.com/office/drawing/2014/main" id="{D1AECFFC-389F-CEB1-647F-0A92FD08C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633" y="3937413"/>
            <a:ext cx="3936675" cy="17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4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984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2C15-6550-0E52-48B7-46E4B5F2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1CBCCE0-6F61-3DC0-F9D5-C2299BCA9E2D}"/>
              </a:ext>
            </a:extLst>
          </p:cNvPr>
          <p:cNvSpPr txBox="1">
            <a:spLocks/>
          </p:cNvSpPr>
          <p:nvPr/>
        </p:nvSpPr>
        <p:spPr>
          <a:xfrm>
            <a:off x="647486" y="1563556"/>
            <a:ext cx="7582114" cy="4603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 za rekonstrukciju visokonaponskih transformatorskih stanica za Cipar 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Ugovoreno šest </a:t>
            </a:r>
            <a:r>
              <a:rPr lang="hr-H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elektrodizelskih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motornih vlakova za daljinski promet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Sporazum o suradnji s korejskim institutom o međusobnom pružanju usluga certificiranja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Prvi ugovor za isporuku generatora za tržište Azerbajdžana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Isporučene prigušnice najveće snage dosad za kupca u SAD-u</a:t>
            </a: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4ECD3A-9AA6-2D16-A03C-7567484FEEE9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Srpanj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power lines and wires&#10;&#10;Description automatically generated with medium confidence">
            <a:extLst>
              <a:ext uri="{FF2B5EF4-FFF2-40B4-BE49-F238E27FC236}">
                <a16:creationId xmlns:a16="http://schemas.microsoft.com/office/drawing/2014/main" id="{2959795E-D1E4-338C-D5B7-BBE4F9251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943" y="1308320"/>
            <a:ext cx="3240249" cy="2329501"/>
          </a:xfrm>
          <a:prstGeom prst="rect">
            <a:avLst/>
          </a:prstGeom>
        </p:spPr>
      </p:pic>
      <p:pic>
        <p:nvPicPr>
          <p:cNvPr id="7" name="Picture 6" descr="A train on the tracks&#10;&#10;Description automatically generated">
            <a:extLst>
              <a:ext uri="{FF2B5EF4-FFF2-40B4-BE49-F238E27FC236}">
                <a16:creationId xmlns:a16="http://schemas.microsoft.com/office/drawing/2014/main" id="{C15170BE-9C3E-0250-4616-6456D3DA0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7942" y="3751291"/>
            <a:ext cx="3240249" cy="21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9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785DD-22EB-222A-8256-587934AFA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51C78B-308E-6673-279A-86BC28100102}"/>
              </a:ext>
            </a:extLst>
          </p:cNvPr>
          <p:cNvSpPr txBox="1">
            <a:spLocks/>
          </p:cNvSpPr>
          <p:nvPr/>
        </p:nvSpPr>
        <p:spPr>
          <a:xfrm>
            <a:off x="624229" y="1956969"/>
            <a:ext cx="7881382" cy="396162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Uspostava novog zajedničkog društva KONČAR – Transformatorski kotlovi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većinski vlasnik sa 60% udjela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Odgovor na rastuću globalnu potražnju za transformatorima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Izgradnja suvremene i vrhunski opremljene tvornice transformatorskih kotlova na KONČAREVOJ lokaciji u Sesvetskom Kraljevcu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Otvaranje novih radnih mjesta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Značajno proširenje proizvodnih kapaciteta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Opsežna razmjena znanja i iskustava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Znatniji tehnološki razvoj i podizanje standarda izvrsnosti</a:t>
            </a:r>
          </a:p>
          <a:p>
            <a:pPr>
              <a:lnSpc>
                <a:spcPct val="12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Snažniji nastup na globalnom tržištu i viša otpornost na krize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CF3D71-E5DF-9434-B948-C4A4838A8049}"/>
              </a:ext>
            </a:extLst>
          </p:cNvPr>
          <p:cNvSpPr txBox="1">
            <a:spLocks/>
          </p:cNvSpPr>
          <p:nvPr/>
        </p:nvSpPr>
        <p:spPr>
          <a:xfrm>
            <a:off x="624227" y="554464"/>
            <a:ext cx="11238946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Sporazum o </a:t>
            </a:r>
            <a:r>
              <a:rPr kumimoji="0" lang="hr-H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Joint</a:t>
            </a: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kumimoji="0" lang="hr-H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Ventureu</a:t>
            </a: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s partnerom Siemens Energy 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4" name="Picture 3" descr="A couple of men shaking hands&#10;&#10;Description automatically generated">
            <a:extLst>
              <a:ext uri="{FF2B5EF4-FFF2-40B4-BE49-F238E27FC236}">
                <a16:creationId xmlns:a16="http://schemas.microsoft.com/office/drawing/2014/main" id="{6A0E3355-F02F-D899-222D-F2A2778B1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9304" y="1956969"/>
            <a:ext cx="3290275" cy="36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6B5CD-86D1-F843-9BDD-F96BE34B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3C1E38-1522-4F48-7EB9-3E44310CDAFF}"/>
              </a:ext>
            </a:extLst>
          </p:cNvPr>
          <p:cNvSpPr txBox="1">
            <a:spLocks/>
          </p:cNvSpPr>
          <p:nvPr/>
        </p:nvSpPr>
        <p:spPr>
          <a:xfrm>
            <a:off x="647488" y="1563556"/>
            <a:ext cx="4775118" cy="4220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Distributivni transformatori za sigurnu budućnost mreže istočne Danske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Ugovoreni </a:t>
            </a:r>
            <a:r>
              <a:rPr lang="hr-HR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 LINE 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transformatori za tržište Portugala</a:t>
            </a:r>
          </a:p>
          <a:p>
            <a:pPr>
              <a:lnSpc>
                <a:spcPct val="110000"/>
              </a:lnSpc>
            </a:pPr>
            <a:r>
              <a:rPr lang="es-E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Nadogradnja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s-E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ustava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za ispitivanje dalekovoda</a:t>
            </a:r>
            <a:r>
              <a:rPr lang="es-E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 HOPS-u</a:t>
            </a:r>
            <a:endParaRPr lang="hr-HR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800E61-C193-8058-7597-57FA531AEC1F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Kolovoz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close-up of a power line tower&#10;&#10;Description automatically generated">
            <a:extLst>
              <a:ext uri="{FF2B5EF4-FFF2-40B4-BE49-F238E27FC236}">
                <a16:creationId xmlns:a16="http://schemas.microsoft.com/office/drawing/2014/main" id="{10E77783-E72E-69DB-F823-8703ADEAA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3938" y="1578934"/>
            <a:ext cx="2591504" cy="4194883"/>
          </a:xfrm>
          <a:prstGeom prst="rect">
            <a:avLst/>
          </a:prstGeom>
        </p:spPr>
      </p:pic>
      <p:pic>
        <p:nvPicPr>
          <p:cNvPr id="7" name="Picture 6" descr="A large cylindrical object in a factory&#10;&#10;Description automatically generated">
            <a:extLst>
              <a:ext uri="{FF2B5EF4-FFF2-40B4-BE49-F238E27FC236}">
                <a16:creationId xmlns:a16="http://schemas.microsoft.com/office/drawing/2014/main" id="{48548487-AFFF-6524-1D3C-A20845E4A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63556"/>
            <a:ext cx="2807640" cy="42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99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0A92-D2D4-EE08-3009-BCF746AB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D1EFA1C-E876-52C8-773A-C2E32EEECCC8}"/>
              </a:ext>
            </a:extLst>
          </p:cNvPr>
          <p:cNvSpPr txBox="1">
            <a:spLocks/>
          </p:cNvSpPr>
          <p:nvPr/>
        </p:nvSpPr>
        <p:spPr>
          <a:xfrm>
            <a:off x="647487" y="1563557"/>
            <a:ext cx="6295573" cy="485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Ugovoreno dodatnih dvadeset novih kraćih tramvaja za Zagreb 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Novi ugovori s australskim i novozelandskim kupcima mjernih transformatora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 za izgradnju novog dalekovoda u Norveškoj, vrijedan više od 60 milijuna eura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i finski partner šire mrežu punionica u regiji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D8512F-4EB8-11D5-0E95-6B10DBB5F872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Rujan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group of people on a red metal structure&#10;&#10;Description automatically generated">
            <a:extLst>
              <a:ext uri="{FF2B5EF4-FFF2-40B4-BE49-F238E27FC236}">
                <a16:creationId xmlns:a16="http://schemas.microsoft.com/office/drawing/2014/main" id="{402ECA77-616B-D5C4-6CAC-D8016FDB5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188" y="1254642"/>
            <a:ext cx="4172238" cy="2360428"/>
          </a:xfrm>
          <a:prstGeom prst="rect">
            <a:avLst/>
          </a:prstGeom>
        </p:spPr>
      </p:pic>
      <p:pic>
        <p:nvPicPr>
          <p:cNvPr id="7" name="Picture 6" descr="A person holding a hose to a car&#10;&#10;Description automatically generated">
            <a:extLst>
              <a:ext uri="{FF2B5EF4-FFF2-40B4-BE49-F238E27FC236}">
                <a16:creationId xmlns:a16="http://schemas.microsoft.com/office/drawing/2014/main" id="{7F553B67-80BE-D8D8-3A10-E5F707C12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696" y="3785190"/>
            <a:ext cx="4172238" cy="216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4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F81175D-5178-7909-8DB0-C83FECBEC5D4}"/>
              </a:ext>
            </a:extLst>
          </p:cNvPr>
          <p:cNvSpPr txBox="1">
            <a:spLocks/>
          </p:cNvSpPr>
          <p:nvPr/>
        </p:nvSpPr>
        <p:spPr>
          <a:xfrm>
            <a:off x="647487" y="2063518"/>
            <a:ext cx="7443889" cy="3922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Najveći svjetski sajam transportne industrije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KONČAR prvi put u povijesti istovremeno predstavio dva svoja vlaka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Jedini baterijski vlak predstavljen na najvećoj svjetskoj pozornici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Najsloženiji tehnološki proizvodi hrvatske industrije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Rezultat samostalnog razvoja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Pogonske baterije smještene su na krovu vozila, rađene su na bazi </a:t>
            </a:r>
            <a:r>
              <a:rPr lang="hr-HR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litijske</a:t>
            </a: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 NMC tehnologije i kapaciteta su energije od 736 kWh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hr-HR" sz="1800" dirty="0">
                <a:latin typeface="Verdana" panose="020B0604030504040204" pitchFamily="34" charset="0"/>
                <a:ea typeface="Verdana" panose="020B0604030504040204" pitchFamily="34" charset="0"/>
              </a:rPr>
              <a:t>Predstavljen i stabilni energetski priključak za punjenje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hr-H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79DBA-43B9-AD56-FB36-95DC716A293F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10897026" cy="1468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hr-H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Premijera baterijskog vlaka i predstavljanje mjernog vlaka na sajmu </a:t>
            </a:r>
            <a:r>
              <a:rPr lang="hr-HR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InnoTrans</a:t>
            </a:r>
            <a:r>
              <a:rPr lang="hr-H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2024.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7" name="Picture 6" descr="A train parked on a track&#10;&#10;Description automatically generated">
            <a:extLst>
              <a:ext uri="{FF2B5EF4-FFF2-40B4-BE49-F238E27FC236}">
                <a16:creationId xmlns:a16="http://schemas.microsoft.com/office/drawing/2014/main" id="{FBF2719C-0826-BC05-58C2-054297358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636" y="2027822"/>
            <a:ext cx="3628033" cy="388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4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7EFCA-E883-277B-F29B-7DD25B06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3C215C3-2DCF-4681-99AB-52B6F82907BF}"/>
              </a:ext>
            </a:extLst>
          </p:cNvPr>
          <p:cNvSpPr txBox="1">
            <a:spLocks/>
          </p:cNvSpPr>
          <p:nvPr/>
        </p:nvSpPr>
        <p:spPr>
          <a:xfrm>
            <a:off x="647487" y="1563556"/>
            <a:ext cx="7029220" cy="4146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Završen remont generatora na HE </a:t>
            </a:r>
            <a:r>
              <a:rPr lang="hr-HR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Mtera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 Tanzaniji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 za isporuku srednje energetskih transformatora s njemačkom tvrtkom za opskrbu energijom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Njemačkoj ugovoren projekt za sveobuhvatnu sanaciju dalekovoda, vrijedan više od 30 milijuna eura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79D450-8726-2024-B841-A71AD630E755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Listopad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large machine in a room&#10;&#10;Description automatically generated">
            <a:extLst>
              <a:ext uri="{FF2B5EF4-FFF2-40B4-BE49-F238E27FC236}">
                <a16:creationId xmlns:a16="http://schemas.microsoft.com/office/drawing/2014/main" id="{1F08FF48-997F-B792-BCED-E6BE39B1C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1052" y="589553"/>
            <a:ext cx="2416249" cy="3342168"/>
          </a:xfrm>
          <a:prstGeom prst="rect">
            <a:avLst/>
          </a:prstGeom>
        </p:spPr>
      </p:pic>
      <p:pic>
        <p:nvPicPr>
          <p:cNvPr id="7" name="Picture 6" descr="A large machine in a factory&#10;&#10;Description automatically generated">
            <a:extLst>
              <a:ext uri="{FF2B5EF4-FFF2-40B4-BE49-F238E27FC236}">
                <a16:creationId xmlns:a16="http://schemas.microsoft.com/office/drawing/2014/main" id="{036F4D9F-B4D6-5997-5AA1-FC03E75153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093" y="3627198"/>
            <a:ext cx="3342167" cy="226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6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56358-2685-55D4-B563-FF5400063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5A7436-5EE6-8046-135D-213F58D9D965}"/>
              </a:ext>
            </a:extLst>
          </p:cNvPr>
          <p:cNvSpPr txBox="1">
            <a:spLocks/>
          </p:cNvSpPr>
          <p:nvPr/>
        </p:nvSpPr>
        <p:spPr>
          <a:xfrm>
            <a:off x="647487" y="1563557"/>
            <a:ext cx="6051025" cy="2730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t-B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Nova referenca za</a:t>
            </a: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SCADA-u u Belgiji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Ugovorena uspostava sigurnosno- operativnog centra</a:t>
            </a:r>
          </a:p>
          <a:p>
            <a:pPr>
              <a:lnSpc>
                <a:spcPct val="110000"/>
              </a:lnSpc>
            </a:pPr>
            <a:r>
              <a:rPr lang="hr-H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Modernizacija sustava uzbude u </a:t>
            </a:r>
            <a:r>
              <a:rPr lang="hr-H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Kostariki</a:t>
            </a: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38E56-235C-0970-BDDC-310393F483CA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Studeni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5" name="Picture 4" descr="A room with several metal cabinets&#10;&#10;Description automatically generated with medium confidence">
            <a:extLst>
              <a:ext uri="{FF2B5EF4-FFF2-40B4-BE49-F238E27FC236}">
                <a16:creationId xmlns:a16="http://schemas.microsoft.com/office/drawing/2014/main" id="{8B399B04-44F7-BAE7-A366-4DE2A5237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47" y="3455881"/>
            <a:ext cx="4179778" cy="2351125"/>
          </a:xfrm>
          <a:prstGeom prst="rect">
            <a:avLst/>
          </a:prstGeom>
        </p:spPr>
      </p:pic>
      <p:pic>
        <p:nvPicPr>
          <p:cNvPr id="7" name="Picture 6" descr="A person sitting at a desk with multiple computer screens&#10;&#10;Description automatically generated">
            <a:extLst>
              <a:ext uri="{FF2B5EF4-FFF2-40B4-BE49-F238E27FC236}">
                <a16:creationId xmlns:a16="http://schemas.microsoft.com/office/drawing/2014/main" id="{DC4780A5-8ABC-DBF3-740C-BA6AEE261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45" y="916364"/>
            <a:ext cx="4179779" cy="235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57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48A2A-2705-74FD-ACEE-671EBFB2C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7B21AE8-545E-EFDE-04B4-BDECD4ACA954}"/>
              </a:ext>
            </a:extLst>
          </p:cNvPr>
          <p:cNvSpPr txBox="1">
            <a:spLocks/>
          </p:cNvSpPr>
          <p:nvPr/>
        </p:nvSpPr>
        <p:spPr>
          <a:xfrm>
            <a:off x="647488" y="1563557"/>
            <a:ext cx="5526308" cy="446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Završetak prve etape radova na revitalizaciji i dogradnji tramvajske infrastrukture za GPP Osijek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Najveća pojedinačna narudžba mjernih transformatora estonskog OPS-a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Novi kupac energetskih transformatora u Švedskoj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hr-HR" sz="2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5BAEC-060F-3B59-8F31-53D7CD270489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8697040" cy="111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Prosinac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4" name="Picture 3" descr="A large machine in a factory&#10;&#10;Description automatically generated">
            <a:extLst>
              <a:ext uri="{FF2B5EF4-FFF2-40B4-BE49-F238E27FC236}">
                <a16:creationId xmlns:a16="http://schemas.microsoft.com/office/drawing/2014/main" id="{A9ECFB86-68F3-AC18-F95D-2E1953B8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818" y="1669881"/>
            <a:ext cx="2943727" cy="3924970"/>
          </a:xfrm>
          <a:prstGeom prst="rect">
            <a:avLst/>
          </a:prstGeom>
        </p:spPr>
      </p:pic>
      <p:pic>
        <p:nvPicPr>
          <p:cNvPr id="6" name="Picture 5" descr="A high voltage power plant&#10;&#10;Description automatically generated">
            <a:extLst>
              <a:ext uri="{FF2B5EF4-FFF2-40B4-BE49-F238E27FC236}">
                <a16:creationId xmlns:a16="http://schemas.microsoft.com/office/drawing/2014/main" id="{4838F2B2-1CA0-D4C5-A822-B633671C7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834" y="1669882"/>
            <a:ext cx="2190946" cy="39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50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2">
            <a:extLst>
              <a:ext uri="{FF2B5EF4-FFF2-40B4-BE49-F238E27FC236}">
                <a16:creationId xmlns:a16="http://schemas.microsoft.com/office/drawing/2014/main" id="{D5805F21-C94F-C805-6AAD-7B781CFB0744}"/>
              </a:ext>
            </a:extLst>
          </p:cNvPr>
          <p:cNvSpPr txBox="1"/>
          <p:nvPr/>
        </p:nvSpPr>
        <p:spPr>
          <a:xfrm>
            <a:off x="603251" y="608976"/>
            <a:ext cx="6382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Strategije poslovanja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2C69CB-4803-58E9-121F-69CAB83FC5DD}"/>
              </a:ext>
            </a:extLst>
          </p:cNvPr>
          <p:cNvSpPr/>
          <p:nvPr/>
        </p:nvSpPr>
        <p:spPr>
          <a:xfrm>
            <a:off x="695325" y="2108809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204216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4A56127B-7050-7A5B-9644-C67966E80C49}"/>
              </a:ext>
            </a:extLst>
          </p:cNvPr>
          <p:cNvSpPr txBox="1"/>
          <p:nvPr/>
        </p:nvSpPr>
        <p:spPr>
          <a:xfrm>
            <a:off x="603251" y="608976"/>
            <a:ext cx="5607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Strategija održivosti 1.0</a:t>
            </a: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725BCEC3-BC71-ED53-954F-2472D6E25851}"/>
              </a:ext>
            </a:extLst>
          </p:cNvPr>
          <p:cNvSpPr txBox="1"/>
          <p:nvPr/>
        </p:nvSpPr>
        <p:spPr>
          <a:xfrm>
            <a:off x="695325" y="2046341"/>
            <a:ext cx="560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2024. – 2026.</a:t>
            </a:r>
          </a:p>
        </p:txBody>
      </p:sp>
    </p:spTree>
    <p:extLst>
      <p:ext uri="{BB962C8B-B14F-4D97-AF65-F5344CB8AC3E}">
        <p14:creationId xmlns:p14="http://schemas.microsoft.com/office/powerpoint/2010/main" val="132294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DD7CA0-DBF1-393A-0983-C2644D0F874B}"/>
              </a:ext>
            </a:extLst>
          </p:cNvPr>
          <p:cNvSpPr txBox="1">
            <a:spLocks/>
          </p:cNvSpPr>
          <p:nvPr/>
        </p:nvSpPr>
        <p:spPr>
          <a:xfrm>
            <a:off x="614200" y="566314"/>
            <a:ext cx="9010541" cy="149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200" dirty="0"/>
              <a:t>Sadržaj</a:t>
            </a:r>
            <a:endParaRPr lang="x-none" sz="3200" kern="0" dirty="0"/>
          </a:p>
        </p:txBody>
      </p:sp>
      <p:sp>
        <p:nvSpPr>
          <p:cNvPr id="5" name="TekstniOkvir 3">
            <a:extLst>
              <a:ext uri="{FF2B5EF4-FFF2-40B4-BE49-F238E27FC236}">
                <a16:creationId xmlns:a16="http://schemas.microsoft.com/office/drawing/2014/main" id="{EF48A8F8-E5B8-B466-7665-C6CC2433318E}"/>
              </a:ext>
            </a:extLst>
          </p:cNvPr>
          <p:cNvSpPr txBox="1"/>
          <p:nvPr/>
        </p:nvSpPr>
        <p:spPr>
          <a:xfrm>
            <a:off x="614200" y="1681746"/>
            <a:ext cx="1082417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Pregled ključnih trendova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Rast svih poslovnih pokazatelja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Iskoraci KONČARA u 2024.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Strategije poslovanja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poslovanja Grupe KONČAR za 2025.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Aktivan član zajednice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Nagrade i priznanja u 2024.</a:t>
            </a:r>
          </a:p>
        </p:txBody>
      </p:sp>
    </p:spTree>
    <p:extLst>
      <p:ext uri="{BB962C8B-B14F-4D97-AF65-F5344CB8AC3E}">
        <p14:creationId xmlns:p14="http://schemas.microsoft.com/office/powerpoint/2010/main" val="203387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2202-DD93-A2D9-13BF-096A432AC863}"/>
              </a:ext>
            </a:extLst>
          </p:cNvPr>
          <p:cNvSpPr txBox="1">
            <a:spLocks/>
          </p:cNvSpPr>
          <p:nvPr/>
        </p:nvSpPr>
        <p:spPr>
          <a:xfrm>
            <a:off x="647487" y="559744"/>
            <a:ext cx="3605536" cy="210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Naši strateški prioriteti</a:t>
            </a:r>
            <a:endParaRPr lang="hr-HR" sz="3200" kern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DFD628DC-464A-B44E-5FC1-97B9BC675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7916"/>
          <a:stretch/>
        </p:blipFill>
        <p:spPr>
          <a:xfrm>
            <a:off x="2359977" y="10634"/>
            <a:ext cx="8995595" cy="5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90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A44176-89E7-9AAB-86D1-2F3DB3DE2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B1218E89-6013-1D8E-784D-CB6E35C3E523}"/>
              </a:ext>
            </a:extLst>
          </p:cNvPr>
          <p:cNvSpPr txBox="1"/>
          <p:nvPr/>
        </p:nvSpPr>
        <p:spPr>
          <a:xfrm>
            <a:off x="603251" y="608976"/>
            <a:ext cx="63823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Ljudi, tehnologije, investicije – KONČAR 2030.</a:t>
            </a:r>
          </a:p>
        </p:txBody>
      </p:sp>
    </p:spTree>
    <p:extLst>
      <p:ext uri="{BB962C8B-B14F-4D97-AF65-F5344CB8AC3E}">
        <p14:creationId xmlns:p14="http://schemas.microsoft.com/office/powerpoint/2010/main" val="228016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06A9-66F6-2C45-EF79-61AF7B2C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2029"/>
            <a:ext cx="9246376" cy="906809"/>
          </a:xfrm>
        </p:spPr>
        <p:txBody>
          <a:bodyPr>
            <a:normAutofit/>
          </a:bodyPr>
          <a:lstStyle/>
          <a:p>
            <a:r>
              <a:rPr lang="hr-HR" sz="3200" dirty="0"/>
              <a:t>Put do uspjeha</a:t>
            </a:r>
            <a:endParaRPr lang="en-HR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D6A0E-8AC1-EB6B-2070-A219244E1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594039"/>
            <a:ext cx="5435071" cy="413680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r-HR" sz="2400" b="1" dirty="0">
                <a:solidFill>
                  <a:schemeClr val="tx1"/>
                </a:solidFill>
              </a:rPr>
              <a:t>Tri strateška stupa: </a:t>
            </a:r>
          </a:p>
          <a:p>
            <a:pPr marL="0" indent="0">
              <a:lnSpc>
                <a:spcPct val="100000"/>
              </a:lnSpc>
              <a:buNone/>
            </a:pPr>
            <a:endParaRPr lang="hr-HR" sz="2400" b="1" dirty="0">
              <a:solidFill>
                <a:schemeClr val="tx1"/>
              </a:solidFill>
            </a:endParaRPr>
          </a:p>
          <a:p>
            <a:pPr marL="294216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1800" b="1" dirty="0">
                <a:solidFill>
                  <a:schemeClr val="tx1"/>
                </a:solidFill>
                <a:latin typeface="Verdana" panose="020B0604030504040204" pitchFamily="34" charset="0"/>
              </a:rPr>
              <a:t>Jačanje osnovne djelatnosti </a:t>
            </a:r>
            <a:br>
              <a:rPr lang="hr-HR" sz="18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hr-HR" sz="1800" dirty="0">
                <a:solidFill>
                  <a:schemeClr val="tx1"/>
                </a:solidFill>
                <a:latin typeface="Verdana" panose="020B0604030504040204" pitchFamily="34" charset="0"/>
              </a:rPr>
              <a:t>Daljnji rast uspješnih segmenata poslovanja</a:t>
            </a:r>
          </a:p>
          <a:p>
            <a:pPr marL="294216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sz="18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294216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1800" b="1" dirty="0">
                <a:solidFill>
                  <a:schemeClr val="tx1"/>
                </a:solidFill>
                <a:latin typeface="Verdana" panose="020B0604030504040204" pitchFamily="34" charset="0"/>
              </a:rPr>
              <a:t>Investiranje u budućnost</a:t>
            </a:r>
            <a:br>
              <a:rPr lang="hr-HR" sz="18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hr-HR" sz="1800" dirty="0">
                <a:solidFill>
                  <a:schemeClr val="tx1"/>
                </a:solidFill>
                <a:latin typeface="Verdana" panose="020B0604030504040204" pitchFamily="34" charset="0"/>
              </a:rPr>
              <a:t>Suvremen portfelj usmjeren na energetsku tranziciju</a:t>
            </a:r>
            <a:br>
              <a:rPr lang="hr-HR" sz="180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hr-HR" sz="18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marL="294216" lvl="1" indent="-28575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sz="1800" b="1" dirty="0">
                <a:solidFill>
                  <a:schemeClr val="tx1"/>
                </a:solidFill>
                <a:latin typeface="Verdana" panose="020B0604030504040204" pitchFamily="34" charset="0"/>
              </a:rPr>
              <a:t>Agilan ekosustav </a:t>
            </a:r>
            <a:br>
              <a:rPr lang="hr-HR" sz="18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hr-HR" sz="1800" dirty="0">
                <a:solidFill>
                  <a:schemeClr val="tx1"/>
                </a:solidFill>
                <a:latin typeface="Verdana" panose="020B0604030504040204" pitchFamily="34" charset="0"/>
              </a:rPr>
              <a:t>Učinkovit operativni model sa snažnim tržišnim kapacitetima koji uspješno integrira interne resurse s vanjskim strateškim partnerima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226E7-BCE8-0DB5-6382-8E50F8243A05}"/>
              </a:ext>
            </a:extLst>
          </p:cNvPr>
          <p:cNvSpPr txBox="1"/>
          <p:nvPr/>
        </p:nvSpPr>
        <p:spPr>
          <a:xfrm>
            <a:off x="6044672" y="1594039"/>
            <a:ext cx="590283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hr-HR" sz="24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Nastavak investicijskog zamaha:</a:t>
            </a:r>
          </a:p>
          <a:p>
            <a:pPr defTabSz="1219170">
              <a:buClr>
                <a:srgbClr val="000000"/>
              </a:buClr>
            </a:pPr>
            <a:endParaRPr lang="hr-HR" sz="20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85750" lvl="1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Širenje i modernizacija proizvodnih kapaciteta</a:t>
            </a:r>
          </a:p>
          <a:p>
            <a:pPr marL="285750" lvl="1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85750" lvl="1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R&amp;DI i razvoj inovacija u poslovnom portfelju</a:t>
            </a:r>
          </a:p>
          <a:p>
            <a:pPr marL="285750" lvl="1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85750" lvl="1" indent="-285750" defTabSz="121917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Profesionalni i osobni razvoj ljudi te pružanje konkurentnijih uvjeta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7183E-B7F6-7DF8-AE63-8716523D63A8}"/>
              </a:ext>
            </a:extLst>
          </p:cNvPr>
          <p:cNvSpPr txBox="1"/>
          <p:nvPr/>
        </p:nvSpPr>
        <p:spPr>
          <a:xfrm>
            <a:off x="6721149" y="4255151"/>
            <a:ext cx="4434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 defTabSz="1219170">
              <a:buClr>
                <a:srgbClr val="000000"/>
              </a:buClr>
            </a:pPr>
            <a:r>
              <a:rPr lang="hr-HR" sz="2400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Fokus na ljude</a:t>
            </a:r>
          </a:p>
        </p:txBody>
      </p:sp>
      <p:pic>
        <p:nvPicPr>
          <p:cNvPr id="7" name="Picture 6" descr="A group of people in line&#10;&#10;Description automatically generated">
            <a:extLst>
              <a:ext uri="{FF2B5EF4-FFF2-40B4-BE49-F238E27FC236}">
                <a16:creationId xmlns:a16="http://schemas.microsoft.com/office/drawing/2014/main" id="{952FE21F-FB6D-DC73-F18E-530E10FB8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859" y="4726832"/>
            <a:ext cx="2123530" cy="10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1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508E-4807-4C2F-A54A-9A5A0484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62029"/>
            <a:ext cx="6981511" cy="1480183"/>
          </a:xfrm>
        </p:spPr>
        <p:txBody>
          <a:bodyPr>
            <a:normAutofit/>
          </a:bodyPr>
          <a:lstStyle/>
          <a:p>
            <a:r>
              <a:rPr lang="hr-HR" sz="3200" dirty="0"/>
              <a:t>Novi operativni model</a:t>
            </a:r>
            <a:endParaRPr lang="en-HR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5D36B4-F43C-ACFF-5C42-51D4BD11A734}"/>
              </a:ext>
            </a:extLst>
          </p:cNvPr>
          <p:cNvSpPr/>
          <p:nvPr/>
        </p:nvSpPr>
        <p:spPr>
          <a:xfrm>
            <a:off x="1738707" y="1972959"/>
            <a:ext cx="2570213" cy="9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0" tIns="48000" rIns="48000" bIns="48000" rtlCol="0" anchor="ctr"/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Jačanje </a:t>
            </a: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Divizija</a:t>
            </a:r>
            <a:r>
              <a:rPr lang="en-US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</a:t>
            </a:r>
            <a:endParaRPr lang="hr-HR" sz="1867" b="1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4626D8-888D-FFFD-CF1F-A426C23D9818}"/>
              </a:ext>
            </a:extLst>
          </p:cNvPr>
          <p:cNvSpPr txBox="1"/>
          <p:nvPr/>
        </p:nvSpPr>
        <p:spPr>
          <a:xfrm>
            <a:off x="5282191" y="2037842"/>
            <a:ext cx="6653724" cy="7032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7061" indent="-237061"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Povećanje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odgovornosti divizija za prihode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,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profitabilnost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i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inovativnost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portfelja </a:t>
            </a:r>
            <a:endParaRPr lang="en-US" sz="16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37061" indent="-237061"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Iskorištavanje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sinergija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među poduzećima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3A35D-DB55-C32D-E757-09E001ED0F7B}"/>
              </a:ext>
            </a:extLst>
          </p:cNvPr>
          <p:cNvSpPr/>
          <p:nvPr/>
        </p:nvSpPr>
        <p:spPr>
          <a:xfrm>
            <a:off x="1062741" y="3196303"/>
            <a:ext cx="3925801" cy="1129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0" tIns="48000" rIns="48000" bIns="48000" rtlCol="0" anchor="ctr"/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O</a:t>
            </a:r>
            <a:r>
              <a:rPr lang="sl-SI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snaživanje</a:t>
            </a: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prodaje i upravljanja proizvodima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F6C40-180A-E55B-506E-736736A6DCD6}"/>
              </a:ext>
            </a:extLst>
          </p:cNvPr>
          <p:cNvSpPr txBox="1"/>
          <p:nvPr/>
        </p:nvSpPr>
        <p:spPr>
          <a:xfrm>
            <a:off x="5282191" y="3196304"/>
            <a:ext cx="6581925" cy="11464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7061" indent="-237061"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Uspostavljena</a:t>
            </a:r>
            <a:r>
              <a:rPr lang="en-US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o</a:t>
            </a:r>
            <a:r>
              <a:rPr lang="hr-HR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rganizacijska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jedinica prodaje 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usredotočena na kupce i tržište s ciljem povećanja prihoda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za sve Divizije</a:t>
            </a:r>
            <a:endParaRPr lang="en-US" sz="1600" b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  <a:p>
            <a:pPr marL="237061" indent="-237061"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Predani</a:t>
            </a:r>
            <a:r>
              <a:rPr lang="en-US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600" b="1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product</a:t>
            </a:r>
            <a:r>
              <a:rPr lang="en-US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m</a:t>
            </a:r>
            <a:r>
              <a:rPr lang="hr-HR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enadžeri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vode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agilne umrežene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timove</a:t>
            </a:r>
            <a:r>
              <a:rPr lang="en-US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, 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 odgovornošću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za profitabilnost proizvoda</a:t>
            </a:r>
            <a:endParaRPr lang="hr-HR" sz="16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606473-2865-DDCF-EAFC-78EF969B02EE}"/>
              </a:ext>
            </a:extLst>
          </p:cNvPr>
          <p:cNvSpPr/>
          <p:nvPr/>
        </p:nvSpPr>
        <p:spPr>
          <a:xfrm>
            <a:off x="1062740" y="4916876"/>
            <a:ext cx="4021267" cy="930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00" tIns="48000" rIns="48000" bIns="48000" rtlCol="0" anchor="ctr"/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Postizanje sinergija </a:t>
            </a: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hr-HR" sz="1867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i jačanje kapaciteta kroz centralizirane funkcije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E4FCA-8C15-B1DD-8AC2-B937DAE018CF}"/>
              </a:ext>
            </a:extLst>
          </p:cNvPr>
          <p:cNvSpPr txBox="1"/>
          <p:nvPr/>
        </p:nvSpPr>
        <p:spPr>
          <a:xfrm>
            <a:off x="5282191" y="4889895"/>
            <a:ext cx="6687275" cy="9248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7061" indent="-237061" defTabSz="1219170">
              <a:lnSpc>
                <a:spcPct val="90000"/>
              </a:lnSpc>
              <a:spcBef>
                <a:spcPts val="267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Funkcije podrške djeluju prema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principu zajedničkih uslužnih centara (SSC)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na razini Grupe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
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Centralizacija funkcije</a:t>
            </a:r>
            <a:r>
              <a:rPr lang="en-US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US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strate</a:t>
            </a:r>
            <a:r>
              <a:rPr lang="sl-SI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ške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nabave </a:t>
            </a:r>
            <a:r>
              <a:rPr lang="hr-HR" sz="16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 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uvođenje procesa </a:t>
            </a:r>
            <a:r>
              <a:rPr lang="hr-HR" sz="1600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prioritizacije</a:t>
            </a:r>
            <a:r>
              <a:rPr lang="hr-HR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CAPEX-a</a:t>
            </a:r>
            <a:endParaRPr lang="hr-HR" sz="16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CA43CA-5FA1-FBD5-1544-2680F3E21B2B}"/>
              </a:ext>
            </a:extLst>
          </p:cNvPr>
          <p:cNvCxnSpPr>
            <a:cxnSpLocks/>
          </p:cNvCxnSpPr>
          <p:nvPr/>
        </p:nvCxnSpPr>
        <p:spPr>
          <a:xfrm>
            <a:off x="674512" y="2896956"/>
            <a:ext cx="1110117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B40731-66F0-5E43-BAFA-2F7F401DDF5C}"/>
              </a:ext>
            </a:extLst>
          </p:cNvPr>
          <p:cNvCxnSpPr>
            <a:cxnSpLocks/>
          </p:cNvCxnSpPr>
          <p:nvPr/>
        </p:nvCxnSpPr>
        <p:spPr>
          <a:xfrm>
            <a:off x="674512" y="4610027"/>
            <a:ext cx="1110117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niOkvir 2">
            <a:extLst>
              <a:ext uri="{FF2B5EF4-FFF2-40B4-BE49-F238E27FC236}">
                <a16:creationId xmlns:a16="http://schemas.microsoft.com/office/drawing/2014/main" id="{715AAEBB-970B-86BD-F179-ADCA373B01D4}"/>
              </a:ext>
            </a:extLst>
          </p:cNvPr>
          <p:cNvSpPr txBox="1"/>
          <p:nvPr/>
        </p:nvSpPr>
        <p:spPr>
          <a:xfrm>
            <a:off x="609601" y="1512142"/>
            <a:ext cx="5956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hr-HR" sz="2400" b="1" kern="0" dirty="0"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3 ključne promjene:</a:t>
            </a:r>
            <a:endParaRPr lang="hr-HR" sz="1867" kern="0" dirty="0">
              <a:latin typeface="Arial"/>
              <a:cs typeface="Arial"/>
              <a:sym typeface="Arial"/>
            </a:endParaRPr>
          </a:p>
        </p:txBody>
      </p:sp>
      <p:pic>
        <p:nvPicPr>
          <p:cNvPr id="14" name="Graphic 13" descr="Muscular arm outline">
            <a:extLst>
              <a:ext uri="{FF2B5EF4-FFF2-40B4-BE49-F238E27FC236}">
                <a16:creationId xmlns:a16="http://schemas.microsoft.com/office/drawing/2014/main" id="{47E154E6-B8A6-2ABE-A5E1-B8A2523DC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513" y="1993007"/>
            <a:ext cx="856407" cy="856407"/>
          </a:xfrm>
          <a:prstGeom prst="rect">
            <a:avLst/>
          </a:prstGeom>
        </p:spPr>
      </p:pic>
      <p:pic>
        <p:nvPicPr>
          <p:cNvPr id="13" name="Picture 12" descr="A blue and green line graph&#10;&#10;Description automatically generated">
            <a:extLst>
              <a:ext uri="{FF2B5EF4-FFF2-40B4-BE49-F238E27FC236}">
                <a16:creationId xmlns:a16="http://schemas.microsoft.com/office/drawing/2014/main" id="{3979A58B-1F18-4F3A-83F2-BFC2A6945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44" y="3323925"/>
            <a:ext cx="1088936" cy="1001821"/>
          </a:xfrm>
          <a:prstGeom prst="rect">
            <a:avLst/>
          </a:prstGeom>
        </p:spPr>
      </p:pic>
      <p:pic>
        <p:nvPicPr>
          <p:cNvPr id="16" name="Picture 15" descr="A blue and green gears with arrows&#10;&#10;Description automatically generated">
            <a:extLst>
              <a:ext uri="{FF2B5EF4-FFF2-40B4-BE49-F238E27FC236}">
                <a16:creationId xmlns:a16="http://schemas.microsoft.com/office/drawing/2014/main" id="{8F83805A-FFB7-183F-BC58-421888205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615" y="4889894"/>
            <a:ext cx="848063" cy="84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6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64B3-3E3F-3ED6-6BBF-6C72E6A6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67014"/>
            <a:ext cx="9125387" cy="921765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Verdana Pro" panose="020B0604030504040204" pitchFamily="34" charset="0"/>
              </a:rPr>
              <a:t>KONČAR 2030.</a:t>
            </a:r>
            <a:endParaRPr lang="en-HR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897E7-D193-9E9E-1948-9DFD58E7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26326"/>
            <a:ext cx="9586452" cy="4346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>
                <a:solidFill>
                  <a:schemeClr val="tx1"/>
                </a:solidFill>
              </a:rPr>
              <a:t>KPIs</a:t>
            </a:r>
            <a:r>
              <a:rPr lang="hr-HR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hr-HR" b="1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pl-PL" b="1" dirty="0" err="1">
                <a:solidFill>
                  <a:schemeClr val="tx1"/>
                </a:solidFill>
              </a:rPr>
              <a:t>Udio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b="1" dirty="0" err="1">
                <a:solidFill>
                  <a:schemeClr val="tx1"/>
                </a:solidFill>
              </a:rPr>
              <a:t>usluga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u </a:t>
            </a:r>
            <a:r>
              <a:rPr lang="pl-PL" dirty="0" err="1">
                <a:solidFill>
                  <a:schemeClr val="tx1"/>
                </a:solidFill>
              </a:rPr>
              <a:t>prihodu</a:t>
            </a:r>
            <a:r>
              <a:rPr lang="pl-PL" dirty="0">
                <a:solidFill>
                  <a:schemeClr val="tx1"/>
                </a:solidFill>
              </a:rPr>
              <a:t> od </a:t>
            </a:r>
            <a:r>
              <a:rPr lang="pl-PL" b="1" dirty="0">
                <a:solidFill>
                  <a:schemeClr val="tx1"/>
                </a:solidFill>
              </a:rPr>
              <a:t>15%</a:t>
            </a:r>
            <a:endParaRPr lang="pl-PL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pl-PL" b="1" dirty="0" err="1">
                <a:solidFill>
                  <a:schemeClr val="tx1"/>
                </a:solidFill>
              </a:rPr>
              <a:t>Prihod</a:t>
            </a:r>
            <a:r>
              <a:rPr lang="pl-PL" b="1" dirty="0">
                <a:solidFill>
                  <a:schemeClr val="tx1"/>
                </a:solidFill>
              </a:rPr>
              <a:t> od </a:t>
            </a:r>
            <a:r>
              <a:rPr lang="pl-PL" b="1" dirty="0" err="1">
                <a:solidFill>
                  <a:schemeClr val="tx1"/>
                </a:solidFill>
              </a:rPr>
              <a:t>izvoza</a:t>
            </a:r>
            <a:r>
              <a:rPr lang="pl-PL" b="1" dirty="0">
                <a:solidFill>
                  <a:schemeClr val="tx1"/>
                </a:solidFill>
              </a:rPr>
              <a:t> 85%</a:t>
            </a:r>
            <a:endParaRPr lang="pl-PL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pl-PL" b="1" dirty="0">
                <a:solidFill>
                  <a:schemeClr val="tx1"/>
                </a:solidFill>
              </a:rPr>
              <a:t>3 regionalna </a:t>
            </a:r>
            <a:r>
              <a:rPr lang="pl-PL" b="1" dirty="0" err="1">
                <a:solidFill>
                  <a:schemeClr val="tx1"/>
                </a:solidFill>
              </a:rPr>
              <a:t>središta</a:t>
            </a: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na </a:t>
            </a:r>
            <a:r>
              <a:rPr lang="pl-PL" dirty="0" err="1">
                <a:solidFill>
                  <a:schemeClr val="tx1"/>
                </a:solidFill>
              </a:rPr>
              <a:t>globalnoj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razini</a:t>
            </a:r>
            <a:endParaRPr lang="pl-PL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pl-PL" dirty="0">
                <a:solidFill>
                  <a:schemeClr val="tx1"/>
                </a:solidFill>
              </a:rPr>
              <a:t>#</a:t>
            </a:r>
            <a:r>
              <a:rPr lang="pl-PL" b="1" dirty="0">
                <a:solidFill>
                  <a:schemeClr val="tx1"/>
                </a:solidFill>
              </a:rPr>
              <a:t>1 </a:t>
            </a:r>
            <a:r>
              <a:rPr lang="pl-PL" dirty="0" err="1">
                <a:solidFill>
                  <a:schemeClr val="tx1"/>
                </a:solidFill>
              </a:rPr>
              <a:t>izbor</a:t>
            </a:r>
            <a:r>
              <a:rPr lang="pl-PL" dirty="0">
                <a:solidFill>
                  <a:schemeClr val="tx1"/>
                </a:solidFill>
              </a:rPr>
              <a:t> u </a:t>
            </a:r>
            <a:r>
              <a:rPr lang="pl-PL" b="1" dirty="0" err="1">
                <a:solidFill>
                  <a:schemeClr val="tx1"/>
                </a:solidFill>
              </a:rPr>
              <a:t>elektroenergetici</a:t>
            </a:r>
            <a:r>
              <a:rPr lang="pl-PL" b="1" dirty="0">
                <a:solidFill>
                  <a:schemeClr val="tx1"/>
                </a:solidFill>
              </a:rPr>
              <a:t> na </a:t>
            </a:r>
            <a:r>
              <a:rPr lang="pl-PL" b="1" dirty="0" err="1">
                <a:solidFill>
                  <a:schemeClr val="tx1"/>
                </a:solidFill>
              </a:rPr>
              <a:t>području</a:t>
            </a:r>
            <a:r>
              <a:rPr lang="pl-PL" b="1" dirty="0">
                <a:solidFill>
                  <a:schemeClr val="tx1"/>
                </a:solidFill>
              </a:rPr>
              <a:t> CEE</a:t>
            </a:r>
            <a:endParaRPr lang="pl-PL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hr-HR" b="1" dirty="0">
                <a:solidFill>
                  <a:schemeClr val="tx1"/>
                </a:solidFill>
              </a:rPr>
              <a:t>Digitalizirano 80% </a:t>
            </a:r>
            <a:r>
              <a:rPr lang="hr-HR" dirty="0">
                <a:solidFill>
                  <a:schemeClr val="tx1"/>
                </a:solidFill>
              </a:rPr>
              <a:t>portfelja proizvoda</a:t>
            </a:r>
          </a:p>
          <a:p>
            <a:pPr>
              <a:buClr>
                <a:schemeClr val="tx1"/>
              </a:buClr>
            </a:pPr>
            <a:r>
              <a:rPr lang="hr-HR" b="1" dirty="0">
                <a:solidFill>
                  <a:schemeClr val="tx1"/>
                </a:solidFill>
              </a:rPr>
              <a:t>Najpoželjniji poslodavac </a:t>
            </a:r>
            <a:r>
              <a:rPr lang="hr-HR" dirty="0">
                <a:solidFill>
                  <a:schemeClr val="tx1"/>
                </a:solidFill>
              </a:rPr>
              <a:t>u energetskoj tranziciji u Hrvatskoj</a:t>
            </a:r>
          </a:p>
          <a:p>
            <a:pPr>
              <a:buClr>
                <a:schemeClr val="tx1"/>
              </a:buClr>
            </a:pPr>
            <a:r>
              <a:rPr lang="hr-HR" dirty="0">
                <a:solidFill>
                  <a:schemeClr val="tx1"/>
                </a:solidFill>
              </a:rPr>
              <a:t>Smanjiti emisije opsega 1 i 2 za </a:t>
            </a:r>
            <a:r>
              <a:rPr lang="hr-HR" b="1" dirty="0">
                <a:solidFill>
                  <a:schemeClr val="tx1"/>
                </a:solidFill>
              </a:rPr>
              <a:t>45%</a:t>
            </a:r>
          </a:p>
          <a:p>
            <a:pPr>
              <a:buClr>
                <a:schemeClr val="tx1"/>
              </a:buClr>
            </a:pPr>
            <a:r>
              <a:rPr lang="hr-HR" b="1" dirty="0">
                <a:solidFill>
                  <a:schemeClr val="tx1"/>
                </a:solidFill>
              </a:rPr>
              <a:t>Do kraja 2030. </a:t>
            </a:r>
            <a:r>
              <a:rPr lang="hr-HR" dirty="0">
                <a:solidFill>
                  <a:schemeClr val="tx1"/>
                </a:solidFill>
              </a:rPr>
              <a:t>izgraditi više od </a:t>
            </a:r>
            <a:r>
              <a:rPr lang="hr-HR" b="1" dirty="0">
                <a:solidFill>
                  <a:schemeClr val="tx1"/>
                </a:solidFill>
              </a:rPr>
              <a:t>500 MW </a:t>
            </a:r>
            <a:r>
              <a:rPr lang="hr-HR" dirty="0">
                <a:solidFill>
                  <a:schemeClr val="tx1"/>
                </a:solidFill>
              </a:rPr>
              <a:t>vlastitih OIE</a:t>
            </a:r>
          </a:p>
          <a:p>
            <a:pPr>
              <a:buClr>
                <a:schemeClr val="bg1"/>
              </a:buClr>
            </a:pPr>
            <a:endParaRPr lang="hr-HR" b="1" dirty="0">
              <a:solidFill>
                <a:schemeClr val="tx1"/>
              </a:solidFill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 shot of a map&#10;&#10;Description automatically generated">
            <a:extLst>
              <a:ext uri="{FF2B5EF4-FFF2-40B4-BE49-F238E27FC236}">
                <a16:creationId xmlns:a16="http://schemas.microsoft.com/office/drawing/2014/main" id="{BC73F51E-28F9-E011-0802-D990EB5AB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876" y="1027896"/>
            <a:ext cx="2416524" cy="284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55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7B2798-E733-FDA8-4216-1D353CF41FD8}"/>
              </a:ext>
            </a:extLst>
          </p:cNvPr>
          <p:cNvSpPr/>
          <p:nvPr/>
        </p:nvSpPr>
        <p:spPr>
          <a:xfrm>
            <a:off x="1599661" y="2014708"/>
            <a:ext cx="9701719" cy="2957209"/>
          </a:xfrm>
          <a:prstGeom prst="rect">
            <a:avLst/>
          </a:prstGeom>
          <a:solidFill>
            <a:srgbClr val="0082CA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23EE83-B77C-5498-4089-7B4495E00F9A}"/>
              </a:ext>
            </a:extLst>
          </p:cNvPr>
          <p:cNvSpPr txBox="1"/>
          <p:nvPr/>
        </p:nvSpPr>
        <p:spPr>
          <a:xfrm>
            <a:off x="1753644" y="3074278"/>
            <a:ext cx="98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Z</a:t>
            </a:r>
            <a:r>
              <a:rPr lang="en-HR" sz="24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načajna prisutnost na novim tržištima s punim portfeljem proizvoda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BEA12-E654-B20F-F951-D24278156CFF}"/>
              </a:ext>
            </a:extLst>
          </p:cNvPr>
          <p:cNvSpPr txBox="1"/>
          <p:nvPr/>
        </p:nvSpPr>
        <p:spPr>
          <a:xfrm>
            <a:off x="1753644" y="2113401"/>
            <a:ext cx="98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HR" sz="24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Digitalizirani portfelj proizvoda s većim udjelom prihoda od usluga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F90E9-C317-EB2B-0FED-AA6DBFC33211}"/>
              </a:ext>
            </a:extLst>
          </p:cNvPr>
          <p:cNvSpPr txBox="1"/>
          <p:nvPr/>
        </p:nvSpPr>
        <p:spPr>
          <a:xfrm>
            <a:off x="1753644" y="4002898"/>
            <a:ext cx="98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</a:t>
            </a:r>
            <a:r>
              <a:rPr lang="en-HR" sz="24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gilan operativni model koji podržava daljnji rast Grupe </a:t>
            </a:r>
            <a:r>
              <a:rPr lang="en-GB" sz="2400" b="1" kern="0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</a:t>
            </a:r>
            <a:r>
              <a:rPr lang="en-HR" sz="2400" b="1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razvoj ljudi</a:t>
            </a:r>
          </a:p>
        </p:txBody>
      </p:sp>
    </p:spTree>
    <p:extLst>
      <p:ext uri="{BB962C8B-B14F-4D97-AF65-F5344CB8AC3E}">
        <p14:creationId xmlns:p14="http://schemas.microsoft.com/office/powerpoint/2010/main" val="15486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DF423-D68C-E519-0EC8-72891572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EB25AAD3-FB0F-333D-F2EF-124FACE2637B}"/>
              </a:ext>
            </a:extLst>
          </p:cNvPr>
          <p:cNvSpPr txBox="1"/>
          <p:nvPr/>
        </p:nvSpPr>
        <p:spPr>
          <a:xfrm>
            <a:off x="603251" y="608976"/>
            <a:ext cx="5607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 poslovanja Grupe KONČAR za 2025.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85C0C-F840-D318-DB4A-04A9C0F680FC}"/>
              </a:ext>
            </a:extLst>
          </p:cNvPr>
          <p:cNvSpPr/>
          <p:nvPr/>
        </p:nvSpPr>
        <p:spPr>
          <a:xfrm>
            <a:off x="695325" y="2852401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196383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105F-8AC1-B832-DC70-029B2AA3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03D629-DEA8-AE17-A2F5-C15B9758909A}"/>
              </a:ext>
            </a:extLst>
          </p:cNvPr>
          <p:cNvSpPr txBox="1">
            <a:spLocks/>
          </p:cNvSpPr>
          <p:nvPr/>
        </p:nvSpPr>
        <p:spPr>
          <a:xfrm>
            <a:off x="695325" y="1268216"/>
            <a:ext cx="11385487" cy="571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Konsolidirani plan poslovanja za 2025. godinu, utemeljen na odličnom </a:t>
            </a:r>
            <a:r>
              <a:rPr lang="hr-HR" sz="1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backlogu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, koji će prema procjenama do kraja godine dosegnuti iznos veći od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2,1 milijarde eura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Ukupni prihodi Grupe KONČAR u 2025. godini planirani su u iznosu većem od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1,1 milijarde eura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Izvoz će i dalje dominirati u prihodima od prodaje proizvoda i usluga, planirani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udio izvoza veći od 70%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Planiran rast na svim tržištima, no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Europska unija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i dalje ostaje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najznačajnije tržište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Najznačajniji izvoz planira se u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Njemačku, Švedsku, Norvešku i Nizozemsku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Očekuje se daljnja provedba Europskog zelenog plana i nastavak investicija u projekte </a:t>
            </a:r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dekarbonizacije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, obnovljive izvore energije, električnu mobilnost te digitalnu transformaciju</a:t>
            </a:r>
          </a:p>
          <a:p>
            <a:pPr>
              <a:lnSpc>
                <a:spcPct val="100000"/>
              </a:lnSpc>
            </a:pP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CAPEX je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planiran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u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iznosu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većem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od 80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milijuna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eura</a:t>
            </a:r>
            <a:r>
              <a:rPr lang="pl-PL" sz="1600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ulaganja u proširenje proizvodnih kapaciteta, tehnologiju i razvoj novih proizvoda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Daljnje povećanje prihoda i profitabilnost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Nastavak transformacije u smjeru jačanja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 globalne prisutnosti</a:t>
            </a:r>
          </a:p>
          <a:p>
            <a:pPr>
              <a:lnSpc>
                <a:spcPct val="10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Nastavak opsežnih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</a:rPr>
              <a:t>ulaganja u ljude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u cilju pozicioniranja KONČARA kao najpoželjnijeg poslodavca u svojoj industriji</a:t>
            </a:r>
            <a:endParaRPr lang="hr-H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00C5D6-A6E7-0B59-F7FD-58360E2F210C}"/>
              </a:ext>
            </a:extLst>
          </p:cNvPr>
          <p:cNvSpPr txBox="1">
            <a:spLocks/>
          </p:cNvSpPr>
          <p:nvPr/>
        </p:nvSpPr>
        <p:spPr>
          <a:xfrm>
            <a:off x="597264" y="553632"/>
            <a:ext cx="11804366" cy="142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 poslovanja 2025.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4660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7E1C5C-A3C5-31E2-E0A2-D33C93445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64C80C40-1A53-3202-98F9-FC77775CA763}"/>
              </a:ext>
            </a:extLst>
          </p:cNvPr>
          <p:cNvSpPr txBox="1"/>
          <p:nvPr/>
        </p:nvSpPr>
        <p:spPr>
          <a:xfrm>
            <a:off x="603251" y="608976"/>
            <a:ext cx="5607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Aktivan član zajednice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435B57-FCE9-3B49-8EA7-DB83B882D55F}"/>
              </a:ext>
            </a:extLst>
          </p:cNvPr>
          <p:cNvSpPr/>
          <p:nvPr/>
        </p:nvSpPr>
        <p:spPr>
          <a:xfrm>
            <a:off x="695325" y="2241008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101908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0DE97-0B8B-997F-703F-E66A63872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EF7D7BC-78C8-7101-10F2-B43ADB5D1A6A}"/>
              </a:ext>
            </a:extLst>
          </p:cNvPr>
          <p:cNvSpPr txBox="1">
            <a:spLocks/>
          </p:cNvSpPr>
          <p:nvPr/>
        </p:nvSpPr>
        <p:spPr>
          <a:xfrm>
            <a:off x="695325" y="2504792"/>
            <a:ext cx="11385487" cy="3794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hr-H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Podržavali smo</a:t>
            </a: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Humanitarne i socijalne aktivnosti</a:t>
            </a:r>
          </a:p>
          <a:p>
            <a:pPr>
              <a:lnSpc>
                <a:spcPct val="11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Zaštitu okoliša</a:t>
            </a:r>
          </a:p>
          <a:p>
            <a:pPr>
              <a:lnSpc>
                <a:spcPct val="11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Poticanje izvrsnosti</a:t>
            </a:r>
          </a:p>
          <a:p>
            <a:pPr>
              <a:lnSpc>
                <a:spcPct val="11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Kulturu i umjetnost</a:t>
            </a:r>
          </a:p>
          <a:p>
            <a:pPr>
              <a:lnSpc>
                <a:spcPct val="11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Sport</a:t>
            </a:r>
          </a:p>
          <a:p>
            <a:pPr>
              <a:lnSpc>
                <a:spcPct val="110000"/>
              </a:lnSpc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Stručne skupove i projekte domaćih medija</a:t>
            </a:r>
          </a:p>
          <a:p>
            <a:pPr>
              <a:lnSpc>
                <a:spcPct val="110000"/>
              </a:lnSpc>
            </a:pPr>
            <a:endParaRPr lang="hr-H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50FC2-4817-A551-E339-C934092BAA60}"/>
              </a:ext>
            </a:extLst>
          </p:cNvPr>
          <p:cNvSpPr txBox="1">
            <a:spLocks/>
          </p:cNvSpPr>
          <p:nvPr/>
        </p:nvSpPr>
        <p:spPr>
          <a:xfrm>
            <a:off x="695325" y="559021"/>
            <a:ext cx="10607084" cy="208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2024. KONČAR je podržao domaću zajednicu s 400.000 eura kroz program sponzorstava i donacija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63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50B60-9562-570A-9C88-E569C4DCF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06188BE2-0079-3D47-6E5C-209AEB7FDF6E}"/>
              </a:ext>
            </a:extLst>
          </p:cNvPr>
          <p:cNvSpPr txBox="1">
            <a:spLocks/>
          </p:cNvSpPr>
          <p:nvPr/>
        </p:nvSpPr>
        <p:spPr>
          <a:xfrm>
            <a:off x="589935" y="835540"/>
            <a:ext cx="5810866" cy="348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hr-HR" sz="4400" b="1" i="0" u="none" strike="noStrike" kern="0" cap="none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Pregled ključnih trendova</a:t>
            </a:r>
            <a:endParaRPr lang="hr-HR" sz="4000" kern="0" dirty="0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502594C-65D3-0DC6-048D-0007C6BA435C}"/>
              </a:ext>
            </a:extLst>
          </p:cNvPr>
          <p:cNvSpPr/>
          <p:nvPr/>
        </p:nvSpPr>
        <p:spPr>
          <a:xfrm>
            <a:off x="722620" y="2483825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901149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817A9-858B-5634-DDCB-570EEA786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B5C1F0-01ED-7651-1F71-9B123523F82F}"/>
              </a:ext>
            </a:extLst>
          </p:cNvPr>
          <p:cNvSpPr txBox="1">
            <a:spLocks/>
          </p:cNvSpPr>
          <p:nvPr/>
        </p:nvSpPr>
        <p:spPr>
          <a:xfrm>
            <a:off x="695325" y="1538457"/>
            <a:ext cx="11093418" cy="43564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Podrška Hrvatskog </a:t>
            </a:r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paraolimpijskog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 odbora (HPO)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UNICEF - radionice o uključivanju dječjih prava u poslovanje Grupe KONČAR i online predavanja za zaposlenike o poticajnom roditeljstvu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Donacije Humanitarnoj zakladi Za djecu Hrvatske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Posebna božićna donacija SOS Dječjem selu Hrvatska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Podrška zajednici – individualne donacije ugroženim skupinama, obiteljima i pojedincima za potrebe liječenja ili zbrinjavanja drugih egzistencijalnih pitanja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Podrška obrazovanju – cjelogodišnja podrška domaćim fakultetima i srednjim školama, podrška radu studentskih udruga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Podrška amaterskom sportu – cjelogodišnja podrška domaćim amaterskim sportskim klubovima i udrugama</a:t>
            </a:r>
          </a:p>
          <a:p>
            <a:pPr>
              <a:lnSpc>
                <a:spcPct val="110000"/>
              </a:lnSpc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</a:rPr>
              <a:t>Podrška kulturi i baštini – suradnja s Ansamblom Lado i cjelogodišnja podrška domaćim udrugama pri organizaciji kulturno-umjetničkih događaja i dostojanstveno obilježavanje važnih nacionalnih obljetnica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14EF6-7252-62A9-0453-AB94C49E508C}"/>
              </a:ext>
            </a:extLst>
          </p:cNvPr>
          <p:cNvSpPr txBox="1">
            <a:spLocks/>
          </p:cNvSpPr>
          <p:nvPr/>
        </p:nvSpPr>
        <p:spPr>
          <a:xfrm>
            <a:off x="597264" y="553632"/>
            <a:ext cx="11804366" cy="9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hr-H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Suradnje na koje smo posebno ponosni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45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AF992-D145-1C18-9E44-8C52EA04A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F55B0595-3104-F1FF-EA50-1167D6A1F8D7}"/>
              </a:ext>
            </a:extLst>
          </p:cNvPr>
          <p:cNvSpPr txBox="1"/>
          <p:nvPr/>
        </p:nvSpPr>
        <p:spPr>
          <a:xfrm>
            <a:off x="603251" y="608976"/>
            <a:ext cx="5607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Nagrade i priznanja u 2024. godini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8CB6D9-9107-0FB7-180E-54A87E4F3EF4}"/>
              </a:ext>
            </a:extLst>
          </p:cNvPr>
          <p:cNvSpPr/>
          <p:nvPr/>
        </p:nvSpPr>
        <p:spPr>
          <a:xfrm>
            <a:off x="695325" y="2761778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821738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9ABE3B-F4A1-53E8-C1BB-DD237EE9A4AD}"/>
              </a:ext>
            </a:extLst>
          </p:cNvPr>
          <p:cNvSpPr txBox="1">
            <a:spLocks/>
          </p:cNvSpPr>
          <p:nvPr/>
        </p:nvSpPr>
        <p:spPr>
          <a:xfrm>
            <a:off x="647487" y="453420"/>
            <a:ext cx="10602403" cy="142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hr-HR" sz="4000" dirty="0"/>
              <a:t>Nagrade i priznanja</a:t>
            </a:r>
            <a:endParaRPr kumimoji="0" lang="hr-HR" sz="40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E305A45-97CB-CA27-D0FB-3E98983E00D8}"/>
              </a:ext>
            </a:extLst>
          </p:cNvPr>
          <p:cNvSpPr txBox="1">
            <a:spLocks/>
          </p:cNvSpPr>
          <p:nvPr/>
        </p:nvSpPr>
        <p:spPr>
          <a:xfrm>
            <a:off x="647487" y="1332689"/>
            <a:ext cx="10897026" cy="533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Vrijedne nagrade na 19. KONVENCIJI HRVATSKIH IZVOZNIKA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KONČAR – Distributivni i specijalni transformatori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najbolji veliki izvoznik u 2023. godini,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KONČAR – Mjerni transformatori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najveći izvoznik u Kanadu u 2023. godini (Zlatni ključevi)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Platinasti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ključ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– Distributivnim i specijalnim transformatorima i KONČAR – Energetskim transformatorima,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zajedničkom društvu KONČARA i Siemens </a:t>
            </a:r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Energyja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dodjeljuje se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izvoznicima koji su u kontinuitetu dokazali svoju izvrsnost u poslovanju i izvoznim rezultatima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Plaketa Zlatna kuna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– Distributivnim i specijalnim transformatorima –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priznanje HGK komore Zagreb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kategoriji velikih trgovačkih društava s područja grada Zagreba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izvanredne poslovne rezultate i doprinos gospodarstvu grada Zagreba u 2023. godini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Zlatna kuna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– Distributivnim i specijalnim transformatorima – za uspješnost u poslovanju i doprinos hrvatskom gospodarstvu u 2023. godini, u kategoriji velikih trgovačkih društava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ESG rating HGK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– Distributivni i specijalni transformatori (D&amp;ST) prepoznati su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najboljim primjerom održivog poslovnog modela u Hrvatskoj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hr-H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40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0327-8F87-4089-578F-8C4137110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53498C-0976-9FA1-39E4-A1A3436E631F}"/>
              </a:ext>
            </a:extLst>
          </p:cNvPr>
          <p:cNvSpPr txBox="1">
            <a:spLocks/>
          </p:cNvSpPr>
          <p:nvPr/>
        </p:nvSpPr>
        <p:spPr>
          <a:xfrm>
            <a:off x="647487" y="453420"/>
            <a:ext cx="10602403" cy="1429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hr-HR" sz="4000" dirty="0"/>
              <a:t>Nagrade i priznanja</a:t>
            </a:r>
            <a:endParaRPr kumimoji="0" lang="hr-HR" sz="4000" b="1" i="0" u="none" strike="noStrike" kern="0" cap="none" spc="0" normalizeH="0" baseline="0" noProof="0" dirty="0">
              <a:ln>
                <a:noFill/>
              </a:ln>
              <a:solidFill>
                <a:srgbClr val="0082C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A43C35-57DE-4198-E98B-8334212B6549}"/>
              </a:ext>
            </a:extLst>
          </p:cNvPr>
          <p:cNvSpPr txBox="1">
            <a:spLocks/>
          </p:cNvSpPr>
          <p:nvPr/>
        </p:nvSpPr>
        <p:spPr>
          <a:xfrm>
            <a:off x="647487" y="1332689"/>
            <a:ext cx="10897026" cy="5330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Game </a:t>
            </a:r>
            <a:r>
              <a:rPr lang="hr-HR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Changer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r-HR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Awards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2024. –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nagrada najnaprednijim tehnološkim tvrtkama i liderima u 2024. godini, KONČAR – Digital osvojio nagradu u kategoriji </a:t>
            </a:r>
            <a:r>
              <a:rPr lang="hr-HR" sz="16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Cybersecurity</a:t>
            </a:r>
            <a:r>
              <a:rPr lang="hr-HR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Project </a:t>
            </a:r>
            <a:r>
              <a:rPr lang="hr-HR" sz="16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hr-HR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 </a:t>
            </a:r>
            <a:r>
              <a:rPr lang="hr-HR" sz="16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</a:t>
            </a:r>
            <a:r>
              <a:rPr lang="hr-HR" sz="16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projekt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KONČAR PROZA </a:t>
            </a:r>
            <a:r>
              <a:rPr lang="hr-HR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</a:t>
            </a:r>
            <a:endParaRPr lang="hr-HR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Priznanje „Slavko Krajcar“ za tehnološke inovacije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dodijeljeno KONČAR – Institutu za elektrotehniku za projekt izgradnje laboratorija za velike električne strojeve i pogone (LAVESP)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Drugu godinu zaredom nagrada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Hrvatske agencije za nadzor financijskih usluga (HANFA)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najbolju usklađenost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 Kodeksom korporativnog upravljanja u 2023.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 Leader 2024.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za izvrsnost u građenju i promidžbi brenda u 2023. godini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Predsjednik Uprave Gordan Kolak imenovan </a:t>
            </a: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Gospodarstvenikom godine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prema izboru stručnog žirija i prema izboru čitatelja Večernjeg lista i Poslovnog dnevnika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EPL AWARD 2024. 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 ukupnost i izvrsnost poslovne komunikacije i pozitivan doprinos ostvaren tijekom 2024. godine na temelju upravljane i strateški vođene komunikacije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hr-HR" sz="16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Nagrada Zagrebačke burze Zlatna dionica godine – za najvišu konkurentnost dionica na Zagrebačkoj burzi u 2024. godini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hr-H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49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A684-7536-89D6-9744-FE1FA402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4260" y="2818433"/>
            <a:ext cx="4701015" cy="1480183"/>
          </a:xfrm>
        </p:spPr>
        <p:txBody>
          <a:bodyPr>
            <a:normAutofit/>
          </a:bodyPr>
          <a:lstStyle/>
          <a:p>
            <a:pPr algn="ctr"/>
            <a:r>
              <a:rPr lang="hr-HR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Hvala na pozornosti!</a:t>
            </a:r>
          </a:p>
        </p:txBody>
      </p:sp>
    </p:spTree>
    <p:extLst>
      <p:ext uri="{BB962C8B-B14F-4D97-AF65-F5344CB8AC3E}">
        <p14:creationId xmlns:p14="http://schemas.microsoft.com/office/powerpoint/2010/main" val="247096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52D9-844C-4948-BD0D-CCD5EE71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00" y="566314"/>
            <a:ext cx="9010541" cy="907144"/>
          </a:xfrm>
        </p:spPr>
        <p:txBody>
          <a:bodyPr>
            <a:normAutofit/>
          </a:bodyPr>
          <a:lstStyle/>
          <a:p>
            <a:r>
              <a:rPr lang="hr-HR" sz="3200" dirty="0"/>
              <a:t>Snažan zaokret prema OIE</a:t>
            </a:r>
            <a:endParaRPr lang="x-non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D3A27-D980-194F-A21D-64EC386C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200" y="2173216"/>
            <a:ext cx="11166800" cy="3466355"/>
          </a:xfrm>
        </p:spPr>
        <p:txBody>
          <a:bodyPr>
            <a:normAutofit/>
          </a:bodyPr>
          <a:lstStyle/>
          <a:p>
            <a:pPr marL="380990" indent="-380990"/>
            <a:endParaRPr lang="x-none" dirty="0">
              <a:latin typeface="Forza Book" pitchFamily="2" charset="0"/>
            </a:endParaRPr>
          </a:p>
          <a:p>
            <a:endParaRPr lang="x-none" dirty="0">
              <a:latin typeface="Forza Book" pitchFamily="2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B58C58-E0D2-D1CD-3F73-2AD877394147}"/>
              </a:ext>
            </a:extLst>
          </p:cNvPr>
          <p:cNvSpPr txBox="1">
            <a:spLocks/>
          </p:cNvSpPr>
          <p:nvPr/>
        </p:nvSpPr>
        <p:spPr>
          <a:xfrm>
            <a:off x="-350041" y="4591976"/>
            <a:ext cx="4313952" cy="122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marR="0" lvl="0" indent="-2667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1200" b="1" kern="0" dirty="0">
                <a:solidFill>
                  <a:schemeClr val="tx1"/>
                </a:solidFill>
              </a:rPr>
              <a:t>Globalni kapacitet OIE do 2030.</a:t>
            </a:r>
            <a:endParaRPr lang="hr-HR" altLang="sr-Latn-CS" sz="1200" b="1" kern="0" baseline="30000" dirty="0">
              <a:solidFill>
                <a:schemeClr val="tx1"/>
              </a:solidFill>
            </a:endParaRPr>
          </a:p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3200" b="1" kern="0" dirty="0">
                <a:solidFill>
                  <a:schemeClr val="tx1"/>
                </a:solidFill>
              </a:rPr>
              <a:t>2,7x veći </a:t>
            </a:r>
          </a:p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b="1" kern="0" dirty="0">
                <a:solidFill>
                  <a:schemeClr val="tx1"/>
                </a:solidFill>
              </a:rPr>
              <a:t>u odnosu na danas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326586-42CC-6F15-7916-DD2D822ABF39}"/>
              </a:ext>
            </a:extLst>
          </p:cNvPr>
          <p:cNvSpPr txBox="1">
            <a:spLocks/>
          </p:cNvSpPr>
          <p:nvPr/>
        </p:nvSpPr>
        <p:spPr>
          <a:xfrm>
            <a:off x="8663863" y="4644003"/>
            <a:ext cx="3446939" cy="137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marR="0" lvl="0" indent="-2667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1333" b="1" kern="0" dirty="0">
                <a:solidFill>
                  <a:schemeClr val="tx1"/>
                </a:solidFill>
              </a:rPr>
              <a:t>OIE kapacitet stavljen u funkciju 2024.-2030.</a:t>
            </a:r>
            <a:endParaRPr lang="hr-HR" altLang="sr-Latn-CS" sz="1333" b="1" kern="0" baseline="30000" dirty="0">
              <a:solidFill>
                <a:schemeClr val="tx1"/>
              </a:solidFill>
            </a:endParaRPr>
          </a:p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3200" b="1" kern="0" dirty="0">
                <a:solidFill>
                  <a:schemeClr val="tx1"/>
                </a:solidFill>
              </a:rPr>
              <a:t>5520 GW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296A5F-DBC4-FA09-A984-BD0973E2B354}"/>
              </a:ext>
            </a:extLst>
          </p:cNvPr>
          <p:cNvSpPr txBox="1">
            <a:spLocks/>
          </p:cNvSpPr>
          <p:nvPr/>
        </p:nvSpPr>
        <p:spPr>
          <a:xfrm>
            <a:off x="1" y="2381735"/>
            <a:ext cx="3499596" cy="122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marR="0" lvl="0" indent="-2667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1333" b="1" kern="0" dirty="0">
                <a:solidFill>
                  <a:schemeClr val="tx1"/>
                </a:solidFill>
              </a:rPr>
              <a:t>Globalni porast</a:t>
            </a:r>
          </a:p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1333" b="1" kern="0" dirty="0">
                <a:solidFill>
                  <a:schemeClr val="tx1"/>
                </a:solidFill>
              </a:rPr>
              <a:t>kapaciteta OIE u 2024.</a:t>
            </a:r>
            <a:endParaRPr lang="hr-HR" altLang="sr-Latn-CS" sz="1333" b="1" kern="0" baseline="30000" dirty="0">
              <a:solidFill>
                <a:schemeClr val="tx1"/>
              </a:solidFill>
            </a:endParaRPr>
          </a:p>
          <a:p>
            <a:pPr marL="0" indent="0" algn="ctr" defTabSz="1219170">
              <a:lnSpc>
                <a:spcPct val="110000"/>
              </a:lnSpc>
              <a:buNone/>
            </a:pPr>
            <a:r>
              <a:rPr lang="hr-HR" altLang="sr-Latn-CS" sz="3200" b="1" kern="0" dirty="0">
                <a:solidFill>
                  <a:schemeClr val="tx1"/>
                </a:solidFill>
              </a:rPr>
              <a:t>666 GW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4699E3-DCD1-1874-6F6F-10409369A4E9}"/>
              </a:ext>
            </a:extLst>
          </p:cNvPr>
          <p:cNvSpPr txBox="1">
            <a:spLocks/>
          </p:cNvSpPr>
          <p:nvPr/>
        </p:nvSpPr>
        <p:spPr>
          <a:xfrm>
            <a:off x="8709234" y="2356095"/>
            <a:ext cx="3321589" cy="113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marR="0" lvl="0" indent="-2667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4343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defTabSz="1219170">
              <a:lnSpc>
                <a:spcPct val="100000"/>
              </a:lnSpc>
              <a:buNone/>
            </a:pPr>
            <a:r>
              <a:rPr lang="hr-HR" altLang="sr-Latn-CS" sz="1333" b="1" kern="0" dirty="0">
                <a:solidFill>
                  <a:schemeClr val="tx1"/>
                </a:solidFill>
              </a:rPr>
              <a:t>Globalni kapacitet OIE </a:t>
            </a:r>
          </a:p>
          <a:p>
            <a:pPr marL="0" indent="0" algn="ctr" defTabSz="1219170">
              <a:lnSpc>
                <a:spcPct val="100000"/>
              </a:lnSpc>
              <a:buNone/>
            </a:pPr>
            <a:r>
              <a:rPr lang="hr-HR" altLang="sr-Latn-CS" sz="1333" b="1" kern="0" dirty="0">
                <a:solidFill>
                  <a:schemeClr val="tx1"/>
                </a:solidFill>
              </a:rPr>
              <a:t>do 2030.</a:t>
            </a:r>
            <a:endParaRPr lang="hr-HR" altLang="sr-Latn-CS" sz="1333" b="1" kern="0" baseline="30000" dirty="0">
              <a:solidFill>
                <a:schemeClr val="tx1"/>
              </a:solidFill>
            </a:endParaRPr>
          </a:p>
          <a:p>
            <a:pPr marL="0" indent="0" algn="ctr" defTabSz="1219170">
              <a:lnSpc>
                <a:spcPct val="100000"/>
              </a:lnSpc>
              <a:buNone/>
            </a:pPr>
            <a:r>
              <a:rPr lang="hr-HR" altLang="sr-Latn-CS" sz="3200" b="1" kern="0" dirty="0">
                <a:solidFill>
                  <a:schemeClr val="tx1"/>
                </a:solidFill>
              </a:rPr>
              <a:t>9760 GW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4F3F5-B55A-526E-1927-8FC43040DE9B}"/>
              </a:ext>
            </a:extLst>
          </p:cNvPr>
          <p:cNvSpPr txBox="1"/>
          <p:nvPr/>
        </p:nvSpPr>
        <p:spPr>
          <a:xfrm>
            <a:off x="614200" y="5856617"/>
            <a:ext cx="2765859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hr-HR" sz="1067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Izvor: IEA, </a:t>
            </a:r>
            <a:r>
              <a:rPr lang="hr-HR" sz="1067" i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Renewables</a:t>
            </a:r>
            <a:r>
              <a:rPr lang="hr-HR" sz="1067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2024</a:t>
            </a:r>
            <a:endParaRPr lang="en-HR" sz="1067" i="1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36BB1A-D19D-AACA-8E0B-053A1724A1DB}"/>
              </a:ext>
            </a:extLst>
          </p:cNvPr>
          <p:cNvGrpSpPr/>
          <p:nvPr/>
        </p:nvGrpSpPr>
        <p:grpSpPr>
          <a:xfrm>
            <a:off x="3877119" y="2440304"/>
            <a:ext cx="4521373" cy="2616944"/>
            <a:chOff x="3345050" y="1580114"/>
            <a:chExt cx="2582511" cy="1962708"/>
          </a:xfrm>
          <a:solidFill>
            <a:schemeClr val="tx2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224799-EBAE-FF0A-6205-5C599AF05B31}"/>
                </a:ext>
              </a:extLst>
            </p:cNvPr>
            <p:cNvSpPr/>
            <p:nvPr/>
          </p:nvSpPr>
          <p:spPr>
            <a:xfrm>
              <a:off x="3474187" y="2948968"/>
              <a:ext cx="252501" cy="5923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D73E30-B44B-FE15-25D7-2FB64D21905B}"/>
                </a:ext>
              </a:extLst>
            </p:cNvPr>
            <p:cNvSpPr/>
            <p:nvPr/>
          </p:nvSpPr>
          <p:spPr>
            <a:xfrm>
              <a:off x="3982187" y="2252937"/>
              <a:ext cx="252501" cy="12883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96B02B-C45F-340A-01B1-F230E573634F}"/>
                </a:ext>
              </a:extLst>
            </p:cNvPr>
            <p:cNvSpPr/>
            <p:nvPr/>
          </p:nvSpPr>
          <p:spPr>
            <a:xfrm>
              <a:off x="4490187" y="1922997"/>
              <a:ext cx="252501" cy="16183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F8F908F-AE6F-4332-4AA8-858040907CA9}"/>
                </a:ext>
              </a:extLst>
            </p:cNvPr>
            <p:cNvSpPr/>
            <p:nvPr/>
          </p:nvSpPr>
          <p:spPr>
            <a:xfrm>
              <a:off x="4998187" y="1770337"/>
              <a:ext cx="252501" cy="1770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C37254-E53D-FAAA-D58C-DB345D2DAE87}"/>
                </a:ext>
              </a:extLst>
            </p:cNvPr>
            <p:cNvSpPr/>
            <p:nvPr/>
          </p:nvSpPr>
          <p:spPr>
            <a:xfrm>
              <a:off x="5522062" y="1656951"/>
              <a:ext cx="252501" cy="1884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E8B099-98B0-F538-8CF5-E40B5C8E96BA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1580114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D32942-DE88-7978-ECAA-D5E99034A2E8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1905319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8A2F18-C3BE-ABE9-126E-B0F140C0B903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3542822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C47258-E2C8-38CB-502C-6B316A5285D2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3213791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140E528-0D22-9C90-4904-A116D655CA62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2884760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E34A0D-E17E-64EC-C2E4-5F0426A193D3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2563381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72AF5D1-D63E-A3BD-3BD3-8C15267EE914}"/>
                </a:ext>
              </a:extLst>
            </p:cNvPr>
            <p:cNvCxnSpPr>
              <a:cxnSpLocks/>
            </p:cNvCxnSpPr>
            <p:nvPr/>
          </p:nvCxnSpPr>
          <p:spPr>
            <a:xfrm>
              <a:off x="3345050" y="2230524"/>
              <a:ext cx="2582511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B873086-E9B1-DC1B-1831-98A6DAD19DE7}"/>
              </a:ext>
            </a:extLst>
          </p:cNvPr>
          <p:cNvSpPr txBox="1"/>
          <p:nvPr/>
        </p:nvSpPr>
        <p:spPr>
          <a:xfrm>
            <a:off x="3154258" y="2286416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12 000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E07DBF-2201-167A-FD07-CF90B94D0615}"/>
              </a:ext>
            </a:extLst>
          </p:cNvPr>
          <p:cNvSpPr txBox="1"/>
          <p:nvPr/>
        </p:nvSpPr>
        <p:spPr>
          <a:xfrm>
            <a:off x="3154258" y="2721844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10 000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61875C-EAA8-F591-B9A7-43FE25A7E14A}"/>
              </a:ext>
            </a:extLst>
          </p:cNvPr>
          <p:cNvSpPr txBox="1"/>
          <p:nvPr/>
        </p:nvSpPr>
        <p:spPr>
          <a:xfrm>
            <a:off x="3154258" y="3149357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8000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3AACB4-732B-CFA8-D1D7-13763391C8F3}"/>
              </a:ext>
            </a:extLst>
          </p:cNvPr>
          <p:cNvSpPr txBox="1"/>
          <p:nvPr/>
        </p:nvSpPr>
        <p:spPr>
          <a:xfrm>
            <a:off x="3154258" y="358478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6000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271879-4CD9-338F-0BAA-EBC11C59CA63}"/>
              </a:ext>
            </a:extLst>
          </p:cNvPr>
          <p:cNvSpPr txBox="1"/>
          <p:nvPr/>
        </p:nvSpPr>
        <p:spPr>
          <a:xfrm>
            <a:off x="3154258" y="4043963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4000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BA1D94-B268-0170-D71B-6E445BFAF9B8}"/>
              </a:ext>
            </a:extLst>
          </p:cNvPr>
          <p:cNvSpPr txBox="1"/>
          <p:nvPr/>
        </p:nvSpPr>
        <p:spPr>
          <a:xfrm>
            <a:off x="3154258" y="4463558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86C3A5-B8E0-5B9F-A490-954075D1F9FD}"/>
              </a:ext>
            </a:extLst>
          </p:cNvPr>
          <p:cNvSpPr txBox="1"/>
          <p:nvPr/>
        </p:nvSpPr>
        <p:spPr>
          <a:xfrm>
            <a:off x="3154258" y="4914821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7E8325C-958C-3843-7F6A-D915D5019863}"/>
              </a:ext>
            </a:extLst>
          </p:cNvPr>
          <p:cNvCxnSpPr>
            <a:cxnSpLocks/>
          </p:cNvCxnSpPr>
          <p:nvPr/>
        </p:nvCxnSpPr>
        <p:spPr>
          <a:xfrm>
            <a:off x="3877119" y="4265443"/>
            <a:ext cx="45213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16BC8C8-21DB-C442-95BA-E9E040F511CE}"/>
              </a:ext>
            </a:extLst>
          </p:cNvPr>
          <p:cNvSpPr txBox="1"/>
          <p:nvPr/>
        </p:nvSpPr>
        <p:spPr>
          <a:xfrm>
            <a:off x="3898564" y="5064604"/>
            <a:ext cx="7505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2022.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0F933D-0A95-BC08-1322-06E2BF39A6FE}"/>
              </a:ext>
            </a:extLst>
          </p:cNvPr>
          <p:cNvSpPr txBox="1"/>
          <p:nvPr/>
        </p:nvSpPr>
        <p:spPr>
          <a:xfrm>
            <a:off x="4753589" y="5085122"/>
            <a:ext cx="91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Trenutne ambicije zemalja do 2030.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9B7EC95-D12D-1A1A-F1F4-C48057E1F43A}"/>
              </a:ext>
            </a:extLst>
          </p:cNvPr>
          <p:cNvSpPr txBox="1"/>
          <p:nvPr/>
        </p:nvSpPr>
        <p:spPr>
          <a:xfrm>
            <a:off x="3733181" y="3900333"/>
            <a:ext cx="120660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3 680.6 GW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BD3963F-5018-53B6-542C-ECD2FDF15596}"/>
              </a:ext>
            </a:extLst>
          </p:cNvPr>
          <p:cNvSpPr/>
          <p:nvPr/>
        </p:nvSpPr>
        <p:spPr>
          <a:xfrm>
            <a:off x="5141616" y="4190542"/>
            <a:ext cx="144033" cy="1440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99DA5C2-1676-A9B1-484C-CF9F61A0AE13}"/>
              </a:ext>
            </a:extLst>
          </p:cNvPr>
          <p:cNvSpPr/>
          <p:nvPr/>
        </p:nvSpPr>
        <p:spPr>
          <a:xfrm>
            <a:off x="6926480" y="4190542"/>
            <a:ext cx="144033" cy="1440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D18D649-03D2-16D0-0739-46390813DFD6}"/>
              </a:ext>
            </a:extLst>
          </p:cNvPr>
          <p:cNvSpPr/>
          <p:nvPr/>
        </p:nvSpPr>
        <p:spPr>
          <a:xfrm>
            <a:off x="7849118" y="4190542"/>
            <a:ext cx="144033" cy="1440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C94659-9BE3-4AAE-6037-EA1C20E927B1}"/>
              </a:ext>
            </a:extLst>
          </p:cNvPr>
          <p:cNvSpPr txBox="1"/>
          <p:nvPr/>
        </p:nvSpPr>
        <p:spPr>
          <a:xfrm>
            <a:off x="4838364" y="3893247"/>
            <a:ext cx="75053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x</a:t>
            </a:r>
            <a:r>
              <a:rPr lang="en-HR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2.2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58349B-BDFA-1562-764A-B0128C23D214}"/>
              </a:ext>
            </a:extLst>
          </p:cNvPr>
          <p:cNvSpPr txBox="1"/>
          <p:nvPr/>
        </p:nvSpPr>
        <p:spPr>
          <a:xfrm>
            <a:off x="5741652" y="3903025"/>
            <a:ext cx="75053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x</a:t>
            </a:r>
            <a:r>
              <a:rPr lang="en-HR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2.7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82FBD7B-2F3C-8435-2AFF-AFF3B0E5B262}"/>
              </a:ext>
            </a:extLst>
          </p:cNvPr>
          <p:cNvSpPr/>
          <p:nvPr/>
        </p:nvSpPr>
        <p:spPr>
          <a:xfrm>
            <a:off x="6025810" y="4190542"/>
            <a:ext cx="144033" cy="1440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1A6BD3-19EB-23A3-B913-FA59735AF2ED}"/>
              </a:ext>
            </a:extLst>
          </p:cNvPr>
          <p:cNvSpPr txBox="1"/>
          <p:nvPr/>
        </p:nvSpPr>
        <p:spPr>
          <a:xfrm>
            <a:off x="6631062" y="3901012"/>
            <a:ext cx="75053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x</a:t>
            </a:r>
            <a:r>
              <a:rPr lang="en-HR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2.9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6003637-857E-9403-B744-3A7652891586}"/>
              </a:ext>
            </a:extLst>
          </p:cNvPr>
          <p:cNvSpPr txBox="1"/>
          <p:nvPr/>
        </p:nvSpPr>
        <p:spPr>
          <a:xfrm>
            <a:off x="7542716" y="3901012"/>
            <a:ext cx="75053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x</a:t>
            </a:r>
            <a:r>
              <a:rPr lang="en-HR" sz="933" b="1" kern="0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3.0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9C64E8-4BED-5960-4CB3-8BFA42425897}"/>
              </a:ext>
            </a:extLst>
          </p:cNvPr>
          <p:cNvSpPr txBox="1"/>
          <p:nvPr/>
        </p:nvSpPr>
        <p:spPr>
          <a:xfrm>
            <a:off x="4565136" y="2987755"/>
            <a:ext cx="120660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7 902.5 GW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E6EE59-B246-FF56-D89C-05908646BF7C}"/>
              </a:ext>
            </a:extLst>
          </p:cNvPr>
          <p:cNvSpPr txBox="1"/>
          <p:nvPr/>
        </p:nvSpPr>
        <p:spPr>
          <a:xfrm>
            <a:off x="5485823" y="2553687"/>
            <a:ext cx="120660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9 763.1 GW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F446D0-2415-0C18-5B24-DB3D9B8CED29}"/>
              </a:ext>
            </a:extLst>
          </p:cNvPr>
          <p:cNvSpPr txBox="1"/>
          <p:nvPr/>
        </p:nvSpPr>
        <p:spPr>
          <a:xfrm>
            <a:off x="6274875" y="2376764"/>
            <a:ext cx="146995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10 799.1 GW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6A86F5-0A45-886E-2A4E-8625D7E4ACE6}"/>
              </a:ext>
            </a:extLst>
          </p:cNvPr>
          <p:cNvSpPr txBox="1"/>
          <p:nvPr/>
        </p:nvSpPr>
        <p:spPr>
          <a:xfrm>
            <a:off x="7174616" y="2136145"/>
            <a:ext cx="1469952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11 450.0 GW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090333-75F3-36BF-5982-E1E89898839B}"/>
              </a:ext>
            </a:extLst>
          </p:cNvPr>
          <p:cNvSpPr txBox="1"/>
          <p:nvPr/>
        </p:nvSpPr>
        <p:spPr>
          <a:xfrm>
            <a:off x="3859579" y="1568415"/>
            <a:ext cx="425041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buClr>
                <a:srgbClr val="000000"/>
              </a:buClr>
            </a:pPr>
            <a:r>
              <a:rPr lang="en-GB" sz="1333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OIE </a:t>
            </a:r>
            <a:r>
              <a:rPr lang="en-GB" sz="1333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kapaciteti</a:t>
            </a:r>
            <a:r>
              <a:rPr lang="en-GB" sz="1333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GB" sz="1333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</a:t>
            </a:r>
            <a:r>
              <a:rPr lang="en-GB" sz="1333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GB" sz="1333" b="1" i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gap</a:t>
            </a:r>
            <a:r>
              <a:rPr lang="en-GB" sz="1333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do </a:t>
            </a:r>
            <a:r>
              <a:rPr lang="en-GB" sz="1333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globalnog</a:t>
            </a:r>
            <a:r>
              <a:rPr lang="en-GB" sz="1333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</a:t>
            </a:r>
            <a:r>
              <a:rPr lang="en-GB" sz="1333" b="1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utrostručenja</a:t>
            </a:r>
            <a:r>
              <a:rPr lang="en-GB" sz="1333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2022. – 2030.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724717-AE66-0DEC-C63A-CB9901D30A4A}"/>
              </a:ext>
            </a:extLst>
          </p:cNvPr>
          <p:cNvSpPr txBox="1"/>
          <p:nvPr/>
        </p:nvSpPr>
        <p:spPr>
          <a:xfrm>
            <a:off x="3047328" y="1835893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B0AFBF-EC4C-7B25-B283-BC89E736003F}"/>
              </a:ext>
            </a:extLst>
          </p:cNvPr>
          <p:cNvSpPr txBox="1"/>
          <p:nvPr/>
        </p:nvSpPr>
        <p:spPr>
          <a:xfrm>
            <a:off x="5620721" y="5085122"/>
            <a:ext cx="918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Glavni scenarij u 2030.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85D5B8-B547-DF3D-440A-A61CECB65E0E}"/>
              </a:ext>
            </a:extLst>
          </p:cNvPr>
          <p:cNvSpPr txBox="1"/>
          <p:nvPr/>
        </p:nvSpPr>
        <p:spPr>
          <a:xfrm>
            <a:off x="6526971" y="5085122"/>
            <a:ext cx="918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Ubrzani scenarij u 2030.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306F3F-2C1B-1B00-73D6-C2C0549F4A56}"/>
              </a:ext>
            </a:extLst>
          </p:cNvPr>
          <p:cNvSpPr txBox="1"/>
          <p:nvPr/>
        </p:nvSpPr>
        <p:spPr>
          <a:xfrm>
            <a:off x="7459300" y="5085122"/>
            <a:ext cx="1016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Utrostručenje u 2030.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15462F6-5D75-B36F-98F3-E057F1A8DB1E}"/>
              </a:ext>
            </a:extLst>
          </p:cNvPr>
          <p:cNvSpPr/>
          <p:nvPr/>
        </p:nvSpPr>
        <p:spPr>
          <a:xfrm>
            <a:off x="5111024" y="5746479"/>
            <a:ext cx="160181" cy="1601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AF3EE4C-9199-0EDE-711A-1CAA36B77077}"/>
              </a:ext>
            </a:extLst>
          </p:cNvPr>
          <p:cNvSpPr txBox="1"/>
          <p:nvPr/>
        </p:nvSpPr>
        <p:spPr>
          <a:xfrm>
            <a:off x="5237602" y="5696436"/>
            <a:ext cx="1049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Kapaciteti OIE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C6B3CF-0F06-BFB1-E7AB-369820051E04}"/>
              </a:ext>
            </a:extLst>
          </p:cNvPr>
          <p:cNvSpPr/>
          <p:nvPr/>
        </p:nvSpPr>
        <p:spPr>
          <a:xfrm>
            <a:off x="6390476" y="5740544"/>
            <a:ext cx="144033" cy="1440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3D881A-AD42-6FB2-1B6F-AD58C9F5544D}"/>
              </a:ext>
            </a:extLst>
          </p:cNvPr>
          <p:cNvSpPr txBox="1"/>
          <p:nvPr/>
        </p:nvSpPr>
        <p:spPr>
          <a:xfrm>
            <a:off x="6475513" y="5696436"/>
            <a:ext cx="1049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8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Čimbenik rasta</a:t>
            </a:r>
          </a:p>
        </p:txBody>
      </p:sp>
      <p:pic>
        <p:nvPicPr>
          <p:cNvPr id="21" name="Picture 20" descr="A line art of windmills and solar panels&#10;&#10;Description automatically generated">
            <a:extLst>
              <a:ext uri="{FF2B5EF4-FFF2-40B4-BE49-F238E27FC236}">
                <a16:creationId xmlns:a16="http://schemas.microsoft.com/office/drawing/2014/main" id="{253CAFC5-1252-2ECC-34E3-A8727254F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0809" y="1317882"/>
            <a:ext cx="1086410" cy="1194681"/>
          </a:xfrm>
          <a:prstGeom prst="rect">
            <a:avLst/>
          </a:prstGeom>
        </p:spPr>
      </p:pic>
      <p:pic>
        <p:nvPicPr>
          <p:cNvPr id="29" name="Picture 28" descr="A line art of windmills and solar panels&#10;&#10;Description automatically generated">
            <a:extLst>
              <a:ext uri="{FF2B5EF4-FFF2-40B4-BE49-F238E27FC236}">
                <a16:creationId xmlns:a16="http://schemas.microsoft.com/office/drawing/2014/main" id="{F9010EB0-CAEB-25A7-C4F6-FFC54548D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900" y="1207575"/>
            <a:ext cx="1119368" cy="1265574"/>
          </a:xfrm>
          <a:prstGeom prst="rect">
            <a:avLst/>
          </a:prstGeom>
        </p:spPr>
      </p:pic>
      <p:pic>
        <p:nvPicPr>
          <p:cNvPr id="30" name="Picture 29" descr="A screen shot of a map&#10;&#10;Description automatically generated">
            <a:extLst>
              <a:ext uri="{FF2B5EF4-FFF2-40B4-BE49-F238E27FC236}">
                <a16:creationId xmlns:a16="http://schemas.microsoft.com/office/drawing/2014/main" id="{60057DAF-6427-F1CF-1873-B8F37BCC5E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156" y="3639140"/>
            <a:ext cx="1395740" cy="1066189"/>
          </a:xfrm>
          <a:prstGeom prst="rect">
            <a:avLst/>
          </a:prstGeom>
        </p:spPr>
      </p:pic>
      <p:pic>
        <p:nvPicPr>
          <p:cNvPr id="31" name="Picture 30" descr="A line art of windmills and solar panels&#10;&#10;Description automatically generated">
            <a:extLst>
              <a:ext uri="{FF2B5EF4-FFF2-40B4-BE49-F238E27FC236}">
                <a16:creationId xmlns:a16="http://schemas.microsoft.com/office/drawing/2014/main" id="{CE44E1AD-F950-DB6F-8879-797B4F588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9839" y="3330465"/>
            <a:ext cx="991121" cy="140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2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D92C8AC-4B94-C829-12CC-2E4D0966547F}"/>
              </a:ext>
            </a:extLst>
          </p:cNvPr>
          <p:cNvGrpSpPr/>
          <p:nvPr/>
        </p:nvGrpSpPr>
        <p:grpSpPr>
          <a:xfrm>
            <a:off x="2300779" y="2311412"/>
            <a:ext cx="8205296" cy="3512987"/>
            <a:chOff x="1439834" y="1582645"/>
            <a:chExt cx="3136106" cy="301456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8A2468-77BA-DA02-5AFA-C117D2EE9ADC}"/>
                </a:ext>
              </a:extLst>
            </p:cNvPr>
            <p:cNvCxnSpPr/>
            <p:nvPr/>
          </p:nvCxnSpPr>
          <p:spPr>
            <a:xfrm>
              <a:off x="2354234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93EB740-8EF7-A211-C3B3-3BA5C1FE7CAA}"/>
                </a:ext>
              </a:extLst>
            </p:cNvPr>
            <p:cNvCxnSpPr/>
            <p:nvPr/>
          </p:nvCxnSpPr>
          <p:spPr>
            <a:xfrm>
              <a:off x="1882747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AF67EC-267A-38E8-053F-77B3A9F225D1}"/>
                </a:ext>
              </a:extLst>
            </p:cNvPr>
            <p:cNvSpPr/>
            <p:nvPr/>
          </p:nvSpPr>
          <p:spPr>
            <a:xfrm>
              <a:off x="1439835" y="1582645"/>
              <a:ext cx="914400" cy="1156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58CBAE-374B-4B70-EFD2-431A3FA9BC2C}"/>
                </a:ext>
              </a:extLst>
            </p:cNvPr>
            <p:cNvSpPr/>
            <p:nvPr/>
          </p:nvSpPr>
          <p:spPr>
            <a:xfrm>
              <a:off x="1439834" y="1698259"/>
              <a:ext cx="2869325" cy="1156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0AFE17-579F-E094-D6BD-0ADF3DC9D259}"/>
                </a:ext>
              </a:extLst>
            </p:cNvPr>
            <p:cNvSpPr/>
            <p:nvPr/>
          </p:nvSpPr>
          <p:spPr>
            <a:xfrm>
              <a:off x="1439835" y="1961017"/>
              <a:ext cx="252249" cy="1156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96CFEC-833D-C300-3D24-42D544D681A3}"/>
                </a:ext>
              </a:extLst>
            </p:cNvPr>
            <p:cNvSpPr/>
            <p:nvPr/>
          </p:nvSpPr>
          <p:spPr>
            <a:xfrm>
              <a:off x="1439835" y="2076631"/>
              <a:ext cx="515008" cy="1156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54D14F-B617-5E13-4BF1-B75BA4ECDEED}"/>
                </a:ext>
              </a:extLst>
            </p:cNvPr>
            <p:cNvSpPr/>
            <p:nvPr/>
          </p:nvSpPr>
          <p:spPr>
            <a:xfrm>
              <a:off x="1439835" y="2292093"/>
              <a:ext cx="183931" cy="1156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66F7DF-3AD6-12E8-2BF1-625E1E5F671D}"/>
                </a:ext>
              </a:extLst>
            </p:cNvPr>
            <p:cNvSpPr/>
            <p:nvPr/>
          </p:nvSpPr>
          <p:spPr>
            <a:xfrm>
              <a:off x="1439835" y="2407706"/>
              <a:ext cx="451945" cy="1122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302383-FAF7-9915-3732-0F86B55A7861}"/>
                </a:ext>
              </a:extLst>
            </p:cNvPr>
            <p:cNvSpPr/>
            <p:nvPr/>
          </p:nvSpPr>
          <p:spPr>
            <a:xfrm>
              <a:off x="1439836" y="2628424"/>
              <a:ext cx="115614" cy="1156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D475E7-4E69-4DA4-7467-48127D700950}"/>
                </a:ext>
              </a:extLst>
            </p:cNvPr>
            <p:cNvSpPr/>
            <p:nvPr/>
          </p:nvSpPr>
          <p:spPr>
            <a:xfrm>
              <a:off x="1439836" y="2744039"/>
              <a:ext cx="320566" cy="1156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69F000-D3BD-7D45-F8F6-1AF78B60C2BE}"/>
                </a:ext>
              </a:extLst>
            </p:cNvPr>
            <p:cNvSpPr/>
            <p:nvPr/>
          </p:nvSpPr>
          <p:spPr>
            <a:xfrm>
              <a:off x="1439836" y="2975266"/>
              <a:ext cx="115614" cy="1156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1E6488-C877-6B3D-45D2-ABD96F78B0C1}"/>
                </a:ext>
              </a:extLst>
            </p:cNvPr>
            <p:cNvSpPr/>
            <p:nvPr/>
          </p:nvSpPr>
          <p:spPr>
            <a:xfrm>
              <a:off x="1439836" y="3090880"/>
              <a:ext cx="183930" cy="12382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DFE12-49F3-6AED-45BB-66D06F1E5301}"/>
                </a:ext>
              </a:extLst>
            </p:cNvPr>
            <p:cNvSpPr/>
            <p:nvPr/>
          </p:nvSpPr>
          <p:spPr>
            <a:xfrm>
              <a:off x="1439836" y="3316852"/>
              <a:ext cx="56383" cy="11561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10078C-419E-8D9E-F108-43AB89F7B6E7}"/>
                </a:ext>
              </a:extLst>
            </p:cNvPr>
            <p:cNvSpPr/>
            <p:nvPr/>
          </p:nvSpPr>
          <p:spPr>
            <a:xfrm>
              <a:off x="1439836" y="3432466"/>
              <a:ext cx="115614" cy="1141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6B87F6-DC0E-AE7E-A10C-00F1A3717008}"/>
                </a:ext>
              </a:extLst>
            </p:cNvPr>
            <p:cNvSpPr/>
            <p:nvPr/>
          </p:nvSpPr>
          <p:spPr>
            <a:xfrm>
              <a:off x="1439836" y="3650227"/>
              <a:ext cx="45719" cy="970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8C066E-8BD3-53CE-B6A2-70D1DBD924EA}"/>
                </a:ext>
              </a:extLst>
            </p:cNvPr>
            <p:cNvSpPr/>
            <p:nvPr/>
          </p:nvSpPr>
          <p:spPr>
            <a:xfrm>
              <a:off x="1439836" y="3749461"/>
              <a:ext cx="115614" cy="949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C84A44-7A34-74F1-0FCB-85C78902774D}"/>
                </a:ext>
              </a:extLst>
            </p:cNvPr>
            <p:cNvSpPr/>
            <p:nvPr/>
          </p:nvSpPr>
          <p:spPr>
            <a:xfrm>
              <a:off x="1439836" y="3989952"/>
              <a:ext cx="45719" cy="970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26806E-854A-1FD1-F3C6-9AF4F5D103BA}"/>
                </a:ext>
              </a:extLst>
            </p:cNvPr>
            <p:cNvSpPr/>
            <p:nvPr/>
          </p:nvSpPr>
          <p:spPr>
            <a:xfrm>
              <a:off x="1439836" y="4092746"/>
              <a:ext cx="115614" cy="10279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6970CC5-6D7D-A606-8AF8-E4AEE6BEFF89}"/>
                </a:ext>
              </a:extLst>
            </p:cNvPr>
            <p:cNvSpPr/>
            <p:nvPr/>
          </p:nvSpPr>
          <p:spPr>
            <a:xfrm>
              <a:off x="1439836" y="4329677"/>
              <a:ext cx="252248" cy="970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0B0719-95B3-FCC8-BAFC-BE99F825EEA3}"/>
                </a:ext>
              </a:extLst>
            </p:cNvPr>
            <p:cNvSpPr/>
            <p:nvPr/>
          </p:nvSpPr>
          <p:spPr>
            <a:xfrm>
              <a:off x="1439836" y="4426768"/>
              <a:ext cx="408808" cy="970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HR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5A8487B-23F8-FBD9-5F1B-C80D87504342}"/>
                </a:ext>
              </a:extLst>
            </p:cNvPr>
            <p:cNvCxnSpPr/>
            <p:nvPr/>
          </p:nvCxnSpPr>
          <p:spPr>
            <a:xfrm>
              <a:off x="1439834" y="1582645"/>
              <a:ext cx="0" cy="3014566"/>
            </a:xfrm>
            <a:prstGeom prst="line">
              <a:avLst/>
            </a:prstGeom>
            <a:solidFill>
              <a:schemeClr val="accent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8C789F-5751-EFED-7BE0-0D142BA3D02E}"/>
                </a:ext>
              </a:extLst>
            </p:cNvPr>
            <p:cNvCxnSpPr/>
            <p:nvPr/>
          </p:nvCxnSpPr>
          <p:spPr>
            <a:xfrm>
              <a:off x="2782859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6EA3314-42AF-2CFA-6CAD-6937FCBFF3A4}"/>
                </a:ext>
              </a:extLst>
            </p:cNvPr>
            <p:cNvCxnSpPr/>
            <p:nvPr/>
          </p:nvCxnSpPr>
          <p:spPr>
            <a:xfrm>
              <a:off x="3225771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698AA06-ACC6-0845-8487-1A939C1AAE43}"/>
                </a:ext>
              </a:extLst>
            </p:cNvPr>
            <p:cNvCxnSpPr/>
            <p:nvPr/>
          </p:nvCxnSpPr>
          <p:spPr>
            <a:xfrm>
              <a:off x="3675828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683F678-16D4-151D-307A-DCC05B80E5E1}"/>
                </a:ext>
              </a:extLst>
            </p:cNvPr>
            <p:cNvCxnSpPr/>
            <p:nvPr/>
          </p:nvCxnSpPr>
          <p:spPr>
            <a:xfrm>
              <a:off x="4125884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110EC2C-ACAB-85E8-98E3-55782FCB4B1A}"/>
                </a:ext>
              </a:extLst>
            </p:cNvPr>
            <p:cNvCxnSpPr/>
            <p:nvPr/>
          </p:nvCxnSpPr>
          <p:spPr>
            <a:xfrm>
              <a:off x="4575940" y="1582645"/>
              <a:ext cx="0" cy="301456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FBDAF95-AC2E-6F32-CF3B-A2D3DA013E03}"/>
              </a:ext>
            </a:extLst>
          </p:cNvPr>
          <p:cNvSpPr txBox="1"/>
          <p:nvPr/>
        </p:nvSpPr>
        <p:spPr>
          <a:xfrm>
            <a:off x="1925512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F7D136-1F13-AB5F-64A4-E8E1E617B4DD}"/>
              </a:ext>
            </a:extLst>
          </p:cNvPr>
          <p:cNvSpPr txBox="1"/>
          <p:nvPr/>
        </p:nvSpPr>
        <p:spPr>
          <a:xfrm>
            <a:off x="3077091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D91D0C-B6F3-E330-582C-F25D045FABEF}"/>
              </a:ext>
            </a:extLst>
          </p:cNvPr>
          <p:cNvSpPr txBox="1"/>
          <p:nvPr/>
        </p:nvSpPr>
        <p:spPr>
          <a:xfrm>
            <a:off x="4296291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D46B88-2F0F-829B-7ABE-4AFF60966B27}"/>
              </a:ext>
            </a:extLst>
          </p:cNvPr>
          <p:cNvSpPr txBox="1"/>
          <p:nvPr/>
        </p:nvSpPr>
        <p:spPr>
          <a:xfrm>
            <a:off x="5401191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1500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721FF-8E33-DCD4-A4C5-D20B227F322D}"/>
              </a:ext>
            </a:extLst>
          </p:cNvPr>
          <p:cNvSpPr txBox="1"/>
          <p:nvPr/>
        </p:nvSpPr>
        <p:spPr>
          <a:xfrm>
            <a:off x="6525140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9EC4E1-4623-A69F-4A95-D2943E54C76F}"/>
              </a:ext>
            </a:extLst>
          </p:cNvPr>
          <p:cNvSpPr txBox="1"/>
          <p:nvPr/>
        </p:nvSpPr>
        <p:spPr>
          <a:xfrm>
            <a:off x="7706240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2500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E82A4E-8EE1-60A7-A6F5-7B0A40B794AA}"/>
              </a:ext>
            </a:extLst>
          </p:cNvPr>
          <p:cNvSpPr txBox="1"/>
          <p:nvPr/>
        </p:nvSpPr>
        <p:spPr>
          <a:xfrm>
            <a:off x="8915916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6738E78-BADB-B795-9D9F-6CB9D87DDC0F}"/>
              </a:ext>
            </a:extLst>
          </p:cNvPr>
          <p:cNvSpPr txBox="1"/>
          <p:nvPr/>
        </p:nvSpPr>
        <p:spPr>
          <a:xfrm>
            <a:off x="10087492" y="198213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3500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3C1783-487E-0B25-CBB5-CE5DD632B688}"/>
              </a:ext>
            </a:extLst>
          </p:cNvPr>
          <p:cNvSpPr txBox="1"/>
          <p:nvPr/>
        </p:nvSpPr>
        <p:spPr>
          <a:xfrm>
            <a:off x="1502904" y="229561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Kina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DA568C-DFD3-EDDE-E40A-C3B6DB2718B6}"/>
              </a:ext>
            </a:extLst>
          </p:cNvPr>
          <p:cNvSpPr txBox="1"/>
          <p:nvPr/>
        </p:nvSpPr>
        <p:spPr>
          <a:xfrm>
            <a:off x="1502904" y="2695070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515CC5-9360-6ADF-8AEA-FD18720FECF9}"/>
              </a:ext>
            </a:extLst>
          </p:cNvPr>
          <p:cNvSpPr txBox="1"/>
          <p:nvPr/>
        </p:nvSpPr>
        <p:spPr>
          <a:xfrm>
            <a:off x="1502904" y="3094525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SAD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8EB36C-7566-80E7-6E7F-2141A073CB22}"/>
              </a:ext>
            </a:extLst>
          </p:cNvPr>
          <p:cNvSpPr txBox="1"/>
          <p:nvPr/>
        </p:nvSpPr>
        <p:spPr>
          <a:xfrm>
            <a:off x="1502904" y="3493979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Indija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CBC66F-78A9-AAAC-8423-3705DD34CBC8}"/>
              </a:ext>
            </a:extLst>
          </p:cNvPr>
          <p:cNvSpPr txBox="1"/>
          <p:nvPr/>
        </p:nvSpPr>
        <p:spPr>
          <a:xfrm>
            <a:off x="990600" y="3893433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Južna Amerika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9DAA02-1F3A-17BA-FA42-A43C1DBDB6F2}"/>
              </a:ext>
            </a:extLst>
          </p:cNvPr>
          <p:cNvSpPr txBox="1"/>
          <p:nvPr/>
        </p:nvSpPr>
        <p:spPr>
          <a:xfrm>
            <a:off x="990600" y="4292889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ASEAN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D6DDED-7728-3D54-4700-9CCAF10B85EE}"/>
              </a:ext>
            </a:extLst>
          </p:cNvPr>
          <p:cNvSpPr txBox="1"/>
          <p:nvPr/>
        </p:nvSpPr>
        <p:spPr>
          <a:xfrm>
            <a:off x="609600" y="5091797"/>
            <a:ext cx="1643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Subsaharska Afrika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25DC65-76C2-CD75-C5DF-498984D10CD7}"/>
              </a:ext>
            </a:extLst>
          </p:cNvPr>
          <p:cNvSpPr txBox="1"/>
          <p:nvPr/>
        </p:nvSpPr>
        <p:spPr>
          <a:xfrm>
            <a:off x="609600" y="5491254"/>
            <a:ext cx="1643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Ostale zemlje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B0B5A55-3284-FA98-D47D-C48AB03E12B0}"/>
              </a:ext>
            </a:extLst>
          </p:cNvPr>
          <p:cNvSpPr txBox="1"/>
          <p:nvPr/>
        </p:nvSpPr>
        <p:spPr>
          <a:xfrm>
            <a:off x="609600" y="4692343"/>
            <a:ext cx="1643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MENA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BCE67F2-E33B-A3D6-5100-1319F753FBA0}"/>
              </a:ext>
            </a:extLst>
          </p:cNvPr>
          <p:cNvSpPr/>
          <p:nvPr/>
        </p:nvSpPr>
        <p:spPr>
          <a:xfrm>
            <a:off x="10735875" y="4415043"/>
            <a:ext cx="193288" cy="1932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C5A668-1DE9-0FF3-6846-D1AB973D769E}"/>
              </a:ext>
            </a:extLst>
          </p:cNvPr>
          <p:cNvSpPr/>
          <p:nvPr/>
        </p:nvSpPr>
        <p:spPr>
          <a:xfrm>
            <a:off x="10735875" y="4888360"/>
            <a:ext cx="193288" cy="193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FC6B67D-069A-EEA8-5F1D-5544C7344BD6}"/>
              </a:ext>
            </a:extLst>
          </p:cNvPr>
          <p:cNvSpPr txBox="1"/>
          <p:nvPr/>
        </p:nvSpPr>
        <p:spPr>
          <a:xfrm>
            <a:off x="10929163" y="4368057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2017.-2023.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6FF95B0-73D1-8FF1-391C-71497EBF32C9}"/>
              </a:ext>
            </a:extLst>
          </p:cNvPr>
          <p:cNvSpPr txBox="1"/>
          <p:nvPr/>
        </p:nvSpPr>
        <p:spPr>
          <a:xfrm>
            <a:off x="10929163" y="4836408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2024.-2030.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34A366F-BE3C-6F7A-6C21-F29B24B88DBF}"/>
              </a:ext>
            </a:extLst>
          </p:cNvPr>
          <p:cNvSpPr txBox="1"/>
          <p:nvPr/>
        </p:nvSpPr>
        <p:spPr>
          <a:xfrm>
            <a:off x="988271" y="1798966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GW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780222-5359-C1A6-CB24-0468D4C0D255}"/>
              </a:ext>
            </a:extLst>
          </p:cNvPr>
          <p:cNvSpPr txBox="1">
            <a:spLocks/>
          </p:cNvSpPr>
          <p:nvPr/>
        </p:nvSpPr>
        <p:spPr>
          <a:xfrm>
            <a:off x="614200" y="566314"/>
            <a:ext cx="9010541" cy="149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200" dirty="0"/>
              <a:t>Rast kapaciteta OIE po zemlji/regiji, glavni scenarij 2017. - 2030. </a:t>
            </a:r>
            <a:endParaRPr lang="x-none" sz="3200" kern="0" dirty="0"/>
          </a:p>
        </p:txBody>
      </p:sp>
    </p:spTree>
    <p:extLst>
      <p:ext uri="{BB962C8B-B14F-4D97-AF65-F5344CB8AC3E}">
        <p14:creationId xmlns:p14="http://schemas.microsoft.com/office/powerpoint/2010/main" val="417610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6ECDD2-A788-D461-755D-0D4A5FD1121C}"/>
              </a:ext>
            </a:extLst>
          </p:cNvPr>
          <p:cNvCxnSpPr/>
          <p:nvPr/>
        </p:nvCxnSpPr>
        <p:spPr>
          <a:xfrm>
            <a:off x="2161801" y="5086318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7CE98F-6FB0-40B2-FDB3-56CB81B92898}"/>
              </a:ext>
            </a:extLst>
          </p:cNvPr>
          <p:cNvCxnSpPr/>
          <p:nvPr/>
        </p:nvCxnSpPr>
        <p:spPr>
          <a:xfrm>
            <a:off x="2161801" y="4540514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6FB7E5-0B5F-2C75-A0D3-4F9543C28DAE}"/>
              </a:ext>
            </a:extLst>
          </p:cNvPr>
          <p:cNvCxnSpPr/>
          <p:nvPr/>
        </p:nvCxnSpPr>
        <p:spPr>
          <a:xfrm>
            <a:off x="2161801" y="4001798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AA4294-2FF9-580A-3059-201B52B488BC}"/>
              </a:ext>
            </a:extLst>
          </p:cNvPr>
          <p:cNvCxnSpPr/>
          <p:nvPr/>
        </p:nvCxnSpPr>
        <p:spPr>
          <a:xfrm>
            <a:off x="2161801" y="3441817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DCD1F2-EC4D-8119-F09E-30EABAB20800}"/>
              </a:ext>
            </a:extLst>
          </p:cNvPr>
          <p:cNvCxnSpPr/>
          <p:nvPr/>
        </p:nvCxnSpPr>
        <p:spPr>
          <a:xfrm>
            <a:off x="2161801" y="2910189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24F7B9D-4AFA-08DD-C99A-78AEC17CDFA1}"/>
              </a:ext>
            </a:extLst>
          </p:cNvPr>
          <p:cNvCxnSpPr/>
          <p:nvPr/>
        </p:nvCxnSpPr>
        <p:spPr>
          <a:xfrm>
            <a:off x="2161801" y="2357297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12B0D0-66DB-CD3E-635F-6290DC3461C6}"/>
              </a:ext>
            </a:extLst>
          </p:cNvPr>
          <p:cNvSpPr/>
          <p:nvPr/>
        </p:nvSpPr>
        <p:spPr>
          <a:xfrm>
            <a:off x="2791407" y="5530894"/>
            <a:ext cx="1134468" cy="941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F82A4C-9E86-742A-9C88-7BEDEB552BB5}"/>
              </a:ext>
            </a:extLst>
          </p:cNvPr>
          <p:cNvSpPr/>
          <p:nvPr/>
        </p:nvSpPr>
        <p:spPr>
          <a:xfrm>
            <a:off x="2791407" y="5479467"/>
            <a:ext cx="1134468" cy="609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D879E-354D-61F2-F850-23E1345B4C92}"/>
              </a:ext>
            </a:extLst>
          </p:cNvPr>
          <p:cNvSpPr/>
          <p:nvPr/>
        </p:nvSpPr>
        <p:spPr>
          <a:xfrm>
            <a:off x="2791407" y="5307153"/>
            <a:ext cx="1134468" cy="1723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4CDDF3-2150-6D7A-3DE2-5A6E58347D53}"/>
              </a:ext>
            </a:extLst>
          </p:cNvPr>
          <p:cNvSpPr/>
          <p:nvPr/>
        </p:nvSpPr>
        <p:spPr>
          <a:xfrm>
            <a:off x="2791407" y="5155133"/>
            <a:ext cx="1134468" cy="1520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11DCFC-444F-E37D-C702-DFE8F41EBE8F}"/>
              </a:ext>
            </a:extLst>
          </p:cNvPr>
          <p:cNvSpPr/>
          <p:nvPr/>
        </p:nvSpPr>
        <p:spPr>
          <a:xfrm>
            <a:off x="5250974" y="4916998"/>
            <a:ext cx="1134468" cy="3277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1F511F-132E-3CFC-FED3-50ABC2407707}"/>
              </a:ext>
            </a:extLst>
          </p:cNvPr>
          <p:cNvSpPr/>
          <p:nvPr/>
        </p:nvSpPr>
        <p:spPr>
          <a:xfrm>
            <a:off x="5250974" y="4655470"/>
            <a:ext cx="1134468" cy="2615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1172B2-5D3C-1075-90A7-E738886D0B07}"/>
              </a:ext>
            </a:extLst>
          </p:cNvPr>
          <p:cNvSpPr/>
          <p:nvPr/>
        </p:nvSpPr>
        <p:spPr>
          <a:xfrm>
            <a:off x="5250974" y="4534534"/>
            <a:ext cx="1134468" cy="853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17229B-0CBF-79D8-5A6C-3E44D57EFF93}"/>
              </a:ext>
            </a:extLst>
          </p:cNvPr>
          <p:cNvSpPr/>
          <p:nvPr/>
        </p:nvSpPr>
        <p:spPr>
          <a:xfrm>
            <a:off x="5250974" y="5244718"/>
            <a:ext cx="1134468" cy="3803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A197FC-466D-FE1B-7FF7-D579C0E03074}"/>
              </a:ext>
            </a:extLst>
          </p:cNvPr>
          <p:cNvSpPr/>
          <p:nvPr/>
        </p:nvSpPr>
        <p:spPr>
          <a:xfrm>
            <a:off x="7668207" y="2910187"/>
            <a:ext cx="1134468" cy="4066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488446-9D89-8745-13E5-55A35817E9D0}"/>
              </a:ext>
            </a:extLst>
          </p:cNvPr>
          <p:cNvSpPr/>
          <p:nvPr/>
        </p:nvSpPr>
        <p:spPr>
          <a:xfrm>
            <a:off x="7668207" y="2733188"/>
            <a:ext cx="1134468" cy="1648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2A78EB-D072-F276-2463-81E2AD8A6B88}"/>
              </a:ext>
            </a:extLst>
          </p:cNvPr>
          <p:cNvSpPr/>
          <p:nvPr/>
        </p:nvSpPr>
        <p:spPr>
          <a:xfrm>
            <a:off x="7668207" y="2649822"/>
            <a:ext cx="1134468" cy="1087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A5DE88-E09F-CB1D-50A4-4FF871B21EF5}"/>
              </a:ext>
            </a:extLst>
          </p:cNvPr>
          <p:cNvSpPr/>
          <p:nvPr/>
        </p:nvSpPr>
        <p:spPr>
          <a:xfrm>
            <a:off x="7668207" y="3316859"/>
            <a:ext cx="1134468" cy="925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3AE04-31D8-E904-5DAA-1A6383E4556E}"/>
              </a:ext>
            </a:extLst>
          </p:cNvPr>
          <p:cNvSpPr/>
          <p:nvPr/>
        </p:nvSpPr>
        <p:spPr>
          <a:xfrm>
            <a:off x="7668207" y="4231259"/>
            <a:ext cx="1134468" cy="13937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3D44B65-C319-00F8-E047-4ECDB36697C8}"/>
              </a:ext>
            </a:extLst>
          </p:cNvPr>
          <p:cNvCxnSpPr/>
          <p:nvPr/>
        </p:nvCxnSpPr>
        <p:spPr>
          <a:xfrm>
            <a:off x="2161801" y="5625035"/>
            <a:ext cx="723014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B653C24-7174-9052-2C0F-8ED98D2E4CCD}"/>
              </a:ext>
            </a:extLst>
          </p:cNvPr>
          <p:cNvCxnSpPr>
            <a:cxnSpLocks/>
          </p:cNvCxnSpPr>
          <p:nvPr/>
        </p:nvCxnSpPr>
        <p:spPr>
          <a:xfrm flipV="1">
            <a:off x="2161800" y="2357298"/>
            <a:ext cx="0" cy="3387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D64D0F-FF53-44E8-A580-1320F723EAFB}"/>
              </a:ext>
            </a:extLst>
          </p:cNvPr>
          <p:cNvCxnSpPr>
            <a:cxnSpLocks/>
          </p:cNvCxnSpPr>
          <p:nvPr/>
        </p:nvCxnSpPr>
        <p:spPr>
          <a:xfrm flipV="1">
            <a:off x="6981893" y="2357298"/>
            <a:ext cx="0" cy="338758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55B283-633A-BDC3-5A91-1AB30E4936E8}"/>
              </a:ext>
            </a:extLst>
          </p:cNvPr>
          <p:cNvCxnSpPr>
            <a:cxnSpLocks/>
          </p:cNvCxnSpPr>
          <p:nvPr/>
        </p:nvCxnSpPr>
        <p:spPr>
          <a:xfrm flipV="1">
            <a:off x="4557671" y="5625036"/>
            <a:ext cx="0" cy="119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E4FCB56-ED9E-2936-81F7-FC83C914390E}"/>
              </a:ext>
            </a:extLst>
          </p:cNvPr>
          <p:cNvCxnSpPr>
            <a:cxnSpLocks/>
          </p:cNvCxnSpPr>
          <p:nvPr/>
        </p:nvCxnSpPr>
        <p:spPr>
          <a:xfrm flipV="1">
            <a:off x="9377763" y="5625036"/>
            <a:ext cx="0" cy="119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861376-C699-7468-2927-995CBBC9FFE1}"/>
              </a:ext>
            </a:extLst>
          </p:cNvPr>
          <p:cNvCxnSpPr/>
          <p:nvPr/>
        </p:nvCxnSpPr>
        <p:spPr>
          <a:xfrm>
            <a:off x="7668207" y="2649822"/>
            <a:ext cx="1134468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723CCB-CB5F-F07D-A35F-7AC40F791423}"/>
              </a:ext>
            </a:extLst>
          </p:cNvPr>
          <p:cNvCxnSpPr/>
          <p:nvPr/>
        </p:nvCxnSpPr>
        <p:spPr>
          <a:xfrm>
            <a:off x="7668207" y="2614702"/>
            <a:ext cx="113446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1A48D2C-1DC3-4597-69F1-8251FD075EFE}"/>
              </a:ext>
            </a:extLst>
          </p:cNvPr>
          <p:cNvCxnSpPr/>
          <p:nvPr/>
        </p:nvCxnSpPr>
        <p:spPr>
          <a:xfrm>
            <a:off x="5250974" y="4534534"/>
            <a:ext cx="1134468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694736E-D756-9AC9-9205-ABE13915D0D3}"/>
              </a:ext>
            </a:extLst>
          </p:cNvPr>
          <p:cNvCxnSpPr/>
          <p:nvPr/>
        </p:nvCxnSpPr>
        <p:spPr>
          <a:xfrm>
            <a:off x="5250973" y="4635401"/>
            <a:ext cx="113446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AF59C39-B34A-FE7D-34CE-9B83AE1C6586}"/>
              </a:ext>
            </a:extLst>
          </p:cNvPr>
          <p:cNvCxnSpPr/>
          <p:nvPr/>
        </p:nvCxnSpPr>
        <p:spPr>
          <a:xfrm>
            <a:off x="2791407" y="5155133"/>
            <a:ext cx="1134468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E492BF6-5A64-B5B6-644F-0C00D2FDFECE}"/>
              </a:ext>
            </a:extLst>
          </p:cNvPr>
          <p:cNvSpPr txBox="1"/>
          <p:nvPr/>
        </p:nvSpPr>
        <p:spPr>
          <a:xfrm>
            <a:off x="1357498" y="2208547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6000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B242AC-7209-6A71-86F7-82A626C0619C}"/>
              </a:ext>
            </a:extLst>
          </p:cNvPr>
          <p:cNvSpPr txBox="1"/>
          <p:nvPr/>
        </p:nvSpPr>
        <p:spPr>
          <a:xfrm>
            <a:off x="1357498" y="2775499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5000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D69906-1D49-6333-B3AF-73B99DC61A06}"/>
              </a:ext>
            </a:extLst>
          </p:cNvPr>
          <p:cNvSpPr txBox="1"/>
          <p:nvPr/>
        </p:nvSpPr>
        <p:spPr>
          <a:xfrm>
            <a:off x="1357498" y="3267193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4000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5EC9B6-6AD1-4359-87EE-54347664E4ED}"/>
              </a:ext>
            </a:extLst>
          </p:cNvPr>
          <p:cNvSpPr txBox="1"/>
          <p:nvPr/>
        </p:nvSpPr>
        <p:spPr>
          <a:xfrm>
            <a:off x="1357498" y="3844180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3000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E5ACEF-0184-231E-FF3F-22F76BD8FF3C}"/>
              </a:ext>
            </a:extLst>
          </p:cNvPr>
          <p:cNvSpPr txBox="1"/>
          <p:nvPr/>
        </p:nvSpPr>
        <p:spPr>
          <a:xfrm>
            <a:off x="1357498" y="4386047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2000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CD2305-748A-45C7-A43B-951A39C19375}"/>
              </a:ext>
            </a:extLst>
          </p:cNvPr>
          <p:cNvSpPr txBox="1"/>
          <p:nvPr/>
        </p:nvSpPr>
        <p:spPr>
          <a:xfrm>
            <a:off x="1357498" y="4927913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FAA2C78-63AF-5AEA-6FE4-1710E5E67F7E}"/>
              </a:ext>
            </a:extLst>
          </p:cNvPr>
          <p:cNvSpPr txBox="1"/>
          <p:nvPr/>
        </p:nvSpPr>
        <p:spPr>
          <a:xfrm>
            <a:off x="1357498" y="5474799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0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6C09340-631D-F882-A1E3-447892890593}"/>
              </a:ext>
            </a:extLst>
          </p:cNvPr>
          <p:cNvSpPr/>
          <p:nvPr/>
        </p:nvSpPr>
        <p:spPr>
          <a:xfrm>
            <a:off x="9988392" y="2641371"/>
            <a:ext cx="193288" cy="1932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E83033-F9A7-E114-675A-50C5CBB20124}"/>
              </a:ext>
            </a:extLst>
          </p:cNvPr>
          <p:cNvSpPr/>
          <p:nvPr/>
        </p:nvSpPr>
        <p:spPr>
          <a:xfrm>
            <a:off x="9988392" y="2930109"/>
            <a:ext cx="193288" cy="193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1C190C7-3FF2-F380-D4F0-1EB2F28036AF}"/>
              </a:ext>
            </a:extLst>
          </p:cNvPr>
          <p:cNvSpPr txBox="1"/>
          <p:nvPr/>
        </p:nvSpPr>
        <p:spPr>
          <a:xfrm>
            <a:off x="10181680" y="2594387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SE-utility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41EBBA-789D-39AA-8BBE-7AD49F4A478B}"/>
              </a:ext>
            </a:extLst>
          </p:cNvPr>
          <p:cNvSpPr txBox="1"/>
          <p:nvPr/>
        </p:nvSpPr>
        <p:spPr>
          <a:xfrm>
            <a:off x="10181680" y="2878157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SE-distributed</a:t>
            </a:r>
            <a:endParaRPr lang="en-HR" sz="1067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D36AF70-5A4C-C934-50C7-09A3F6F05FE9}"/>
              </a:ext>
            </a:extLst>
          </p:cNvPr>
          <p:cNvSpPr/>
          <p:nvPr/>
        </p:nvSpPr>
        <p:spPr>
          <a:xfrm>
            <a:off x="9988392" y="3246586"/>
            <a:ext cx="193288" cy="1932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CA49CA6-976B-6A69-3523-1144034DAE06}"/>
              </a:ext>
            </a:extLst>
          </p:cNvPr>
          <p:cNvSpPr/>
          <p:nvPr/>
        </p:nvSpPr>
        <p:spPr>
          <a:xfrm>
            <a:off x="9988392" y="3535323"/>
            <a:ext cx="193288" cy="1932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F038E1-A09D-42E3-1FD0-AC704C6D08DD}"/>
              </a:ext>
            </a:extLst>
          </p:cNvPr>
          <p:cNvSpPr txBox="1"/>
          <p:nvPr/>
        </p:nvSpPr>
        <p:spPr>
          <a:xfrm>
            <a:off x="10181680" y="3199601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Onshore wind</a:t>
            </a:r>
            <a:endParaRPr lang="en-HR" sz="1067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425E156-9C4B-4B08-E0F0-DDFAA273E890}"/>
              </a:ext>
            </a:extLst>
          </p:cNvPr>
          <p:cNvSpPr txBox="1"/>
          <p:nvPr/>
        </p:nvSpPr>
        <p:spPr>
          <a:xfrm>
            <a:off x="10181680" y="3483371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Offshore wind</a:t>
            </a:r>
            <a:endParaRPr lang="en-HR" sz="1067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484BBCB-1F90-EF6B-424A-E367C0121D6B}"/>
              </a:ext>
            </a:extLst>
          </p:cNvPr>
          <p:cNvSpPr/>
          <p:nvPr/>
        </p:nvSpPr>
        <p:spPr>
          <a:xfrm>
            <a:off x="9988392" y="3895657"/>
            <a:ext cx="193288" cy="193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620C22A-13FD-3159-6F1F-3C67DE7E7DB4}"/>
              </a:ext>
            </a:extLst>
          </p:cNvPr>
          <p:cNvSpPr/>
          <p:nvPr/>
        </p:nvSpPr>
        <p:spPr>
          <a:xfrm>
            <a:off x="9988392" y="4184394"/>
            <a:ext cx="193288" cy="1932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0A7A7F9-8EE3-9AD6-34BF-B124845F3112}"/>
              </a:ext>
            </a:extLst>
          </p:cNvPr>
          <p:cNvSpPr txBox="1"/>
          <p:nvPr/>
        </p:nvSpPr>
        <p:spPr>
          <a:xfrm>
            <a:off x="10181680" y="3848672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HPP</a:t>
            </a:r>
            <a:endParaRPr lang="en-HR" sz="12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63A9C6-0D22-A499-7B01-96447FD4326A}"/>
              </a:ext>
            </a:extLst>
          </p:cNvPr>
          <p:cNvSpPr txBox="1"/>
          <p:nvPr/>
        </p:nvSpPr>
        <p:spPr>
          <a:xfrm>
            <a:off x="10181680" y="4132442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Bioenergija</a:t>
            </a:r>
            <a:endParaRPr lang="en-HR" sz="1067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A139758-F6D3-242C-D19A-855D0204AB6A}"/>
              </a:ext>
            </a:extLst>
          </p:cNvPr>
          <p:cNvSpPr/>
          <p:nvPr/>
        </p:nvSpPr>
        <p:spPr>
          <a:xfrm>
            <a:off x="9988392" y="4544727"/>
            <a:ext cx="193288" cy="1932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2B585D0-8F0C-FED5-46BF-DDBE5D3C1BB4}"/>
              </a:ext>
            </a:extLst>
          </p:cNvPr>
          <p:cNvSpPr/>
          <p:nvPr/>
        </p:nvSpPr>
        <p:spPr>
          <a:xfrm>
            <a:off x="9988392" y="4833465"/>
            <a:ext cx="193288" cy="1932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5EA2AB-5E9B-8553-7AFC-16FBEF809BA1}"/>
              </a:ext>
            </a:extLst>
          </p:cNvPr>
          <p:cNvSpPr txBox="1"/>
          <p:nvPr/>
        </p:nvSpPr>
        <p:spPr>
          <a:xfrm>
            <a:off x="10181680" y="4497742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Geotermalna</a:t>
            </a:r>
            <a:endParaRPr lang="en-HR" sz="1067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7C030E4-D507-FF0C-F6B8-A2B50AD9C258}"/>
              </a:ext>
            </a:extLst>
          </p:cNvPr>
          <p:cNvSpPr txBox="1"/>
          <p:nvPr/>
        </p:nvSpPr>
        <p:spPr>
          <a:xfrm>
            <a:off x="10181680" y="4781513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CSP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484A1E-F076-0BDC-858C-4C01493B4119}"/>
              </a:ext>
            </a:extLst>
          </p:cNvPr>
          <p:cNvSpPr/>
          <p:nvPr/>
        </p:nvSpPr>
        <p:spPr>
          <a:xfrm>
            <a:off x="9988392" y="5167485"/>
            <a:ext cx="193288" cy="193288"/>
          </a:xfrm>
          <a:prstGeom prst="rect">
            <a:avLst/>
          </a:prstGeom>
          <a:solidFill>
            <a:srgbClr val="15A3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DC5D774-EC23-ACCC-5B41-973F6A5400F8}"/>
              </a:ext>
            </a:extLst>
          </p:cNvPr>
          <p:cNvSpPr/>
          <p:nvPr/>
        </p:nvSpPr>
        <p:spPr>
          <a:xfrm>
            <a:off x="9988392" y="5490809"/>
            <a:ext cx="193288" cy="193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HR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DF6005-7B37-FA13-7740-6E8678BD1C46}"/>
              </a:ext>
            </a:extLst>
          </p:cNvPr>
          <p:cNvSpPr txBox="1"/>
          <p:nvPr/>
        </p:nvSpPr>
        <p:spPr>
          <a:xfrm>
            <a:off x="10181680" y="5120500"/>
            <a:ext cx="126283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Ocean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22CA774-BCC1-1475-81CB-4FFA980CC5E4}"/>
              </a:ext>
            </a:extLst>
          </p:cNvPr>
          <p:cNvSpPr txBox="1"/>
          <p:nvPr/>
        </p:nvSpPr>
        <p:spPr>
          <a:xfrm>
            <a:off x="10181679" y="5436674"/>
            <a:ext cx="160612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 </a:t>
            </a:r>
            <a:r>
              <a:rPr lang="en-GB" sz="1067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i</a:t>
            </a:r>
            <a:r>
              <a:rPr lang="en-GB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VE za </a:t>
            </a:r>
            <a:r>
              <a:rPr lang="en-GB" sz="1067" kern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vodik</a:t>
            </a:r>
            <a:endParaRPr lang="en-HR" sz="1067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B54DDD7-8D30-BF37-DC33-CE0347958DF3}"/>
              </a:ext>
            </a:extLst>
          </p:cNvPr>
          <p:cNvSpPr txBox="1"/>
          <p:nvPr/>
        </p:nvSpPr>
        <p:spPr>
          <a:xfrm>
            <a:off x="815335" y="1918819"/>
            <a:ext cx="7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HR" sz="1067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GW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061030-4F70-3A4D-C0B5-DD03C6126D64}"/>
              </a:ext>
            </a:extLst>
          </p:cNvPr>
          <p:cNvSpPr txBox="1">
            <a:spLocks/>
          </p:cNvSpPr>
          <p:nvPr/>
        </p:nvSpPr>
        <p:spPr>
          <a:xfrm>
            <a:off x="614200" y="566314"/>
            <a:ext cx="10762464" cy="149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HR" sz="3200" dirty="0"/>
              <a:t>Rast kapaciteta</a:t>
            </a:r>
            <a:r>
              <a:rPr lang="hr-HR" sz="3200" dirty="0"/>
              <a:t> OIE</a:t>
            </a:r>
            <a:r>
              <a:rPr lang="en-HR" sz="3200" dirty="0"/>
              <a:t> </a:t>
            </a:r>
            <a:r>
              <a:rPr lang="hr-HR" sz="3200" dirty="0"/>
              <a:t>u</a:t>
            </a:r>
            <a:r>
              <a:rPr lang="en-HR" sz="3200" dirty="0"/>
              <a:t> segmentu tehnologije, glavni scenarij, 2010. - 2030.</a:t>
            </a:r>
            <a:endParaRPr lang="x-none" sz="3200" kern="0" dirty="0"/>
          </a:p>
        </p:txBody>
      </p:sp>
    </p:spTree>
    <p:extLst>
      <p:ext uri="{BB962C8B-B14F-4D97-AF65-F5344CB8AC3E}">
        <p14:creationId xmlns:p14="http://schemas.microsoft.com/office/powerpoint/2010/main" val="187979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83D90-6F40-FE7F-3327-3E019B6D3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15B509CA-78A6-4771-9EBB-D08880855F9F}"/>
              </a:ext>
            </a:extLst>
          </p:cNvPr>
          <p:cNvSpPr txBox="1"/>
          <p:nvPr/>
        </p:nvSpPr>
        <p:spPr>
          <a:xfrm>
            <a:off x="614200" y="2104440"/>
            <a:ext cx="1082417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ovom trenutku najmanje 1500 GW projekata VE i SE u naprednoj je etapi razvoja i čeka priključenje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mnogim zemljama elektroenergetska mreža postaje usko grlo u energetskoj tranziciji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Tijekom sljedeća dva desetljeća potrebno je dodati, modernizirati ili zamijeniti 80 milijuna km elektroenergetske mreže diljem svijeta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Potrebno je udvostručenje ulaganja u mrežu do 2030. sukladno s rastom obnovljivih izvora energije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967A75-3CF8-8AEA-A6A1-FABE9D629F47}"/>
              </a:ext>
            </a:extLst>
          </p:cNvPr>
          <p:cNvSpPr txBox="1">
            <a:spLocks/>
          </p:cNvSpPr>
          <p:nvPr/>
        </p:nvSpPr>
        <p:spPr>
          <a:xfrm>
            <a:off x="614200" y="566314"/>
            <a:ext cx="8933837" cy="1496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r-HR" sz="3200" dirty="0"/>
              <a:t>Implikacije na elektroenergetsku mrežu</a:t>
            </a:r>
            <a:endParaRPr lang="x-none" sz="3200" kern="0" dirty="0"/>
          </a:p>
        </p:txBody>
      </p:sp>
    </p:spTree>
    <p:extLst>
      <p:ext uri="{BB962C8B-B14F-4D97-AF65-F5344CB8AC3E}">
        <p14:creationId xmlns:p14="http://schemas.microsoft.com/office/powerpoint/2010/main" val="421296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2">
            <a:extLst>
              <a:ext uri="{FF2B5EF4-FFF2-40B4-BE49-F238E27FC236}">
                <a16:creationId xmlns:a16="http://schemas.microsoft.com/office/drawing/2014/main" id="{5501740D-8A9D-0D20-EBF2-328CFDC46351}"/>
              </a:ext>
            </a:extLst>
          </p:cNvPr>
          <p:cNvSpPr txBox="1"/>
          <p:nvPr/>
        </p:nvSpPr>
        <p:spPr>
          <a:xfrm>
            <a:off x="603251" y="608976"/>
            <a:ext cx="42537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rgbClr val="0082C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Rast svih poslovnih pokazatelja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E50BE3CF-0A82-8476-6C3F-EC325C6A9578}"/>
              </a:ext>
            </a:extLst>
          </p:cNvPr>
          <p:cNvSpPr/>
          <p:nvPr/>
        </p:nvSpPr>
        <p:spPr>
          <a:xfrm>
            <a:off x="695325" y="2904783"/>
            <a:ext cx="2088108" cy="198362"/>
          </a:xfrm>
          <a:prstGeom prst="rect">
            <a:avLst/>
          </a:prstGeom>
          <a:solidFill>
            <a:srgbClr val="008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65590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CAR 2022">
  <a:themeElements>
    <a:clrScheme name="KONCAR">
      <a:dk1>
        <a:srgbClr val="000000"/>
      </a:dk1>
      <a:lt1>
        <a:srgbClr val="FFFFFF"/>
      </a:lt1>
      <a:dk2>
        <a:srgbClr val="242852"/>
      </a:dk2>
      <a:lt2>
        <a:srgbClr val="0082CA"/>
      </a:lt2>
      <a:accent1>
        <a:srgbClr val="0082CA"/>
      </a:accent1>
      <a:accent2>
        <a:srgbClr val="4DA6D9"/>
      </a:accent2>
      <a:accent3>
        <a:srgbClr val="99CCEB"/>
      </a:accent3>
      <a:accent4>
        <a:srgbClr val="CCE5F5"/>
      </a:accent4>
      <a:accent5>
        <a:srgbClr val="153E8D"/>
      </a:accent5>
      <a:accent6>
        <a:srgbClr val="000000"/>
      </a:accent6>
      <a:hlink>
        <a:srgbClr val="153E8D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NCAR 2022" id="{A81E7C8F-AF97-4749-8E03-FF29E10CB07E}" vid="{582C3C45-30D6-2E4A-AFDF-C06DFB1C9E9D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ONCAR">
    <a:dk1>
      <a:srgbClr val="000000"/>
    </a:dk1>
    <a:lt1>
      <a:srgbClr val="FFFFFF"/>
    </a:lt1>
    <a:dk2>
      <a:srgbClr val="242852"/>
    </a:dk2>
    <a:lt2>
      <a:srgbClr val="0082CA"/>
    </a:lt2>
    <a:accent1>
      <a:srgbClr val="0082CA"/>
    </a:accent1>
    <a:accent2>
      <a:srgbClr val="4DA6D9"/>
    </a:accent2>
    <a:accent3>
      <a:srgbClr val="99CCEB"/>
    </a:accent3>
    <a:accent4>
      <a:srgbClr val="CCE5F5"/>
    </a:accent4>
    <a:accent5>
      <a:srgbClr val="153E8D"/>
    </a:accent5>
    <a:accent6>
      <a:srgbClr val="000000"/>
    </a:accent6>
    <a:hlink>
      <a:srgbClr val="153E8D"/>
    </a:hlink>
    <a:folHlink>
      <a:srgbClr val="3EBBF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ONCAR">
    <a:dk1>
      <a:srgbClr val="000000"/>
    </a:dk1>
    <a:lt1>
      <a:srgbClr val="FFFFFF"/>
    </a:lt1>
    <a:dk2>
      <a:srgbClr val="242852"/>
    </a:dk2>
    <a:lt2>
      <a:srgbClr val="0082CA"/>
    </a:lt2>
    <a:accent1>
      <a:srgbClr val="0082CA"/>
    </a:accent1>
    <a:accent2>
      <a:srgbClr val="4DA6D9"/>
    </a:accent2>
    <a:accent3>
      <a:srgbClr val="99CCEB"/>
    </a:accent3>
    <a:accent4>
      <a:srgbClr val="CCE5F5"/>
    </a:accent4>
    <a:accent5>
      <a:srgbClr val="153E8D"/>
    </a:accent5>
    <a:accent6>
      <a:srgbClr val="000000"/>
    </a:accent6>
    <a:hlink>
      <a:srgbClr val="153E8D"/>
    </a:hlink>
    <a:folHlink>
      <a:srgbClr val="3EBBF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ONCAR">
    <a:dk1>
      <a:srgbClr val="000000"/>
    </a:dk1>
    <a:lt1>
      <a:srgbClr val="FFFFFF"/>
    </a:lt1>
    <a:dk2>
      <a:srgbClr val="242852"/>
    </a:dk2>
    <a:lt2>
      <a:srgbClr val="0082CA"/>
    </a:lt2>
    <a:accent1>
      <a:srgbClr val="0082CA"/>
    </a:accent1>
    <a:accent2>
      <a:srgbClr val="4DA6D9"/>
    </a:accent2>
    <a:accent3>
      <a:srgbClr val="99CCEB"/>
    </a:accent3>
    <a:accent4>
      <a:srgbClr val="CCE5F5"/>
    </a:accent4>
    <a:accent5>
      <a:srgbClr val="153E8D"/>
    </a:accent5>
    <a:accent6>
      <a:srgbClr val="000000"/>
    </a:accent6>
    <a:hlink>
      <a:srgbClr val="153E8D"/>
    </a:hlink>
    <a:folHlink>
      <a:srgbClr val="3EBBF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Metadata/LabelInfo.xml><?xml version="1.0" encoding="utf-8"?>
<clbl:labelList xmlns:clbl="http://schemas.microsoft.com/office/2020/mipLabelMetadata">
  <clbl:label id="{e2e3c89b-a592-4933-82ed-af6fd7503dd2}" enabled="0" method="" siteId="{e2e3c89b-a592-4933-82ed-af6fd7503d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2101</Words>
  <Application>Microsoft Macintosh PowerPoint</Application>
  <PresentationFormat>Widescreen</PresentationFormat>
  <Paragraphs>343</Paragraphs>
  <Slides>44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Flama Book</vt:lpstr>
      <vt:lpstr>Forza Book</vt:lpstr>
      <vt:lpstr>Times New Roman</vt:lpstr>
      <vt:lpstr>Verdana</vt:lpstr>
      <vt:lpstr>Verdana Pro</vt:lpstr>
      <vt:lpstr>Office Theme</vt:lpstr>
      <vt:lpstr>KONCAR 2022</vt:lpstr>
      <vt:lpstr>PowerPoint Presentation</vt:lpstr>
      <vt:lpstr>PowerPoint Presentation</vt:lpstr>
      <vt:lpstr>PowerPoint Presentation</vt:lpstr>
      <vt:lpstr>PowerPoint Presentation</vt:lpstr>
      <vt:lpstr>Snažan zaokret prema OIE</vt:lpstr>
      <vt:lpstr>PowerPoint Presentation</vt:lpstr>
      <vt:lpstr>PowerPoint Presentation</vt:lpstr>
      <vt:lpstr>PowerPoint Presentation</vt:lpstr>
      <vt:lpstr>PowerPoint Presentation</vt:lpstr>
      <vt:lpstr>Četiri uzastopne rekordne godine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 do uspjeha</vt:lpstr>
      <vt:lpstr>Novi operativni model</vt:lpstr>
      <vt:lpstr>KONČAR 2030.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KRESIMIRSILADIPC</dc:creator>
  <cp:lastModifiedBy>Krešimir Siladi</cp:lastModifiedBy>
  <cp:revision>157</cp:revision>
  <dcterms:created xsi:type="dcterms:W3CDTF">2023-02-23T08:19:19Z</dcterms:created>
  <dcterms:modified xsi:type="dcterms:W3CDTF">2024-12-17T09:03:31Z</dcterms:modified>
</cp:coreProperties>
</file>